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4"/>
  </p:sldMasterIdLst>
  <p:notesMasterIdLst>
    <p:notesMasterId r:id="rId30"/>
  </p:notesMasterIdLst>
  <p:sldIdLst>
    <p:sldId id="257" r:id="rId5"/>
    <p:sldId id="379" r:id="rId6"/>
    <p:sldId id="276" r:id="rId7"/>
    <p:sldId id="283" r:id="rId8"/>
    <p:sldId id="275" r:id="rId9"/>
    <p:sldId id="305" r:id="rId10"/>
    <p:sldId id="262" r:id="rId11"/>
    <p:sldId id="281" r:id="rId12"/>
    <p:sldId id="300" r:id="rId13"/>
    <p:sldId id="273" r:id="rId14"/>
    <p:sldId id="301" r:id="rId15"/>
    <p:sldId id="290" r:id="rId16"/>
    <p:sldId id="376" r:id="rId17"/>
    <p:sldId id="377" r:id="rId18"/>
    <p:sldId id="383" r:id="rId19"/>
    <p:sldId id="309" r:id="rId20"/>
    <p:sldId id="385" r:id="rId21"/>
    <p:sldId id="386" r:id="rId22"/>
    <p:sldId id="384" r:id="rId23"/>
    <p:sldId id="327" r:id="rId24"/>
    <p:sldId id="374" r:id="rId25"/>
    <p:sldId id="381" r:id="rId26"/>
    <p:sldId id="271" r:id="rId27"/>
    <p:sldId id="269" r:id="rId28"/>
    <p:sldId id="307" r:id="rId29"/>
  </p:sldIdLst>
  <p:sldSz cx="12192000" cy="6858000"/>
  <p:notesSz cx="6858000" cy="9144000"/>
  <p:embeddedFontLst>
    <p:embeddedFont>
      <p:font typeface="Helvetica" panose="020B0604020202020204" pitchFamily="34" charset="0"/>
      <p:regular r:id="rId31"/>
      <p:bold r:id="rId32"/>
      <p:italic r:id="rId33"/>
      <p:boldItalic r:id="rId34"/>
    </p:embeddedFont>
    <p:embeddedFont>
      <p:font typeface="Lato" panose="020F0502020204030203" pitchFamily="34" charset="0"/>
      <p:regular r:id="rId35"/>
      <p:bold r:id="rId36"/>
      <p:italic r:id="rId37"/>
      <p:boldItalic r:id="rId38"/>
    </p:embeddedFont>
  </p:embeddedFontLst>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5" userDrawn="1">
          <p15:clr>
            <a:srgbClr val="A4A3A4"/>
          </p15:clr>
        </p15:guide>
        <p15:guide id="2" pos="7083" userDrawn="1">
          <p15:clr>
            <a:srgbClr val="A4A3A4"/>
          </p15:clr>
        </p15:guide>
        <p15:guide id="3" orient="horz" pos="41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973103-9740-A148-ACFA-1D079DEFD279}" name="Sophie Staheyeff" initials="SS" userId="S::sophie.staheyeff_digital4planet.org#ext#@grandearmeeconseil.onmicrosoft.com::c204ec5b-2f11-4c8c-b713-5e3086e95c54" providerId="AD"/>
  <p188:author id="{91590628-6B80-054C-AA1D-74E69BCE37E7}" name="Matilde Voltolini" initials="MV" userId="S::matilde.voltolini@digital4planet.org::cf0076fb-2cba-4866-907d-ff91db6498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58"/>
    <a:srgbClr val="FFCC01"/>
    <a:srgbClr val="036A28"/>
    <a:srgbClr val="DE2936"/>
    <a:srgbClr val="041680"/>
    <a:srgbClr val="FF671F"/>
    <a:srgbClr val="0F64BE"/>
    <a:srgbClr val="C9F0AA"/>
    <a:srgbClr val="EACE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3B2B8-62DF-21DA-EFC8-AD3ECC12A716}" v="5" dt="2026-09-24T07:17:44.522"/>
    <p1510:client id="{351D75EF-0806-4BE5-8A74-4BAFAA6EDD59}" v="2" dt="2026-09-25T07:05:17.015"/>
    <p1510:client id="{360005B4-1639-D01C-88AF-C089693EE65F}" v="8" dt="2026-09-25T07:58:44.666"/>
    <p1510:client id="{6D1C14A7-8E3B-C7B9-86A0-4BF2541A3D51}" v="29" dt="2026-09-25T06:43:26.967"/>
    <p1510:client id="{C0C0EF49-C972-77A4-1F12-2BC0AA686371}" v="219" dt="2026-09-25T05:00:31.959"/>
    <p1510:client id="{CA19FB9E-EFA9-40CE-A462-A60BCEA7F0B1}" v="145" dt="2026-09-24T12:59:43.768"/>
  </p1510:revLst>
</p1510:revInfo>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64"/>
      </p:cViewPr>
      <p:guideLst>
        <p:guide orient="horz" pos="4315"/>
        <p:guide pos="7083"/>
        <p:guide orient="horz" pos="41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46DB6-6ACB-7948-B718-CF68519A70AB}" type="datetimeFigureOut">
              <a:rPr lang="en-CH" smtClean="0"/>
              <a:t>09/25/2026</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D9A8D-B10A-E149-B314-7E84FEC54BBA}" type="slidenum">
              <a:rPr lang="en-CH" smtClean="0"/>
              <a:t>‹#›</a:t>
            </a:fld>
            <a:endParaRPr lang="en-CH"/>
          </a:p>
        </p:txBody>
      </p:sp>
    </p:spTree>
    <p:extLst>
      <p:ext uri="{BB962C8B-B14F-4D97-AF65-F5344CB8AC3E}">
        <p14:creationId xmlns:p14="http://schemas.microsoft.com/office/powerpoint/2010/main" val="473045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40A7-A241-DBED-7F68-0BA5FD6E5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41CEB-B964-DFD6-AC5C-FEDE1F998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F65E1-1864-56A9-5814-1BD47F2E63C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042599C-4E38-C5CA-A71C-68924AAA2EEB}"/>
              </a:ext>
            </a:extLst>
          </p:cNvPr>
          <p:cNvSpPr>
            <a:spLocks noGrp="1"/>
          </p:cNvSpPr>
          <p:nvPr>
            <p:ph type="sldNum" sz="quarter" idx="5"/>
          </p:nvPr>
        </p:nvSpPr>
        <p:spPr/>
        <p:txBody>
          <a:bodyPr/>
          <a:lstStyle/>
          <a:p>
            <a:fld id="{95BD9A8D-B10A-E149-B314-7E84FEC54BBA}" type="slidenum">
              <a:rPr lang="en-CH" smtClean="0"/>
              <a:t>9</a:t>
            </a:fld>
            <a:endParaRPr lang="en-CH"/>
          </a:p>
        </p:txBody>
      </p:sp>
    </p:spTree>
    <p:extLst>
      <p:ext uri="{BB962C8B-B14F-4D97-AF65-F5344CB8AC3E}">
        <p14:creationId xmlns:p14="http://schemas.microsoft.com/office/powerpoint/2010/main" val="3142495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5BD9A8D-B10A-E149-B314-7E84FEC54BBA}" type="slidenum">
              <a:rPr lang="en-CH" smtClean="0"/>
              <a:t>10</a:t>
            </a:fld>
            <a:endParaRPr lang="en-CH"/>
          </a:p>
        </p:txBody>
      </p:sp>
    </p:spTree>
    <p:extLst>
      <p:ext uri="{BB962C8B-B14F-4D97-AF65-F5344CB8AC3E}">
        <p14:creationId xmlns:p14="http://schemas.microsoft.com/office/powerpoint/2010/main" val="277665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AF8F5-8A8F-3F2D-D27A-464B3F5D2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D7C77-8630-59D8-C147-704D662DF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751A0-0239-B6FC-BDDB-406CF9049A26}"/>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87E037A3-150A-0185-B9DD-BA596197AB81}"/>
              </a:ext>
            </a:extLst>
          </p:cNvPr>
          <p:cNvSpPr>
            <a:spLocks noGrp="1"/>
          </p:cNvSpPr>
          <p:nvPr>
            <p:ph type="sldNum" sz="quarter" idx="5"/>
          </p:nvPr>
        </p:nvSpPr>
        <p:spPr/>
        <p:txBody>
          <a:bodyPr/>
          <a:lstStyle/>
          <a:p>
            <a:fld id="{95BD9A8D-B10A-E149-B314-7E84FEC54BBA}" type="slidenum">
              <a:rPr lang="en-CH" smtClean="0"/>
              <a:t>21</a:t>
            </a:fld>
            <a:endParaRPr lang="en-CH"/>
          </a:p>
        </p:txBody>
      </p:sp>
    </p:spTree>
    <p:extLst>
      <p:ext uri="{BB962C8B-B14F-4D97-AF65-F5344CB8AC3E}">
        <p14:creationId xmlns:p14="http://schemas.microsoft.com/office/powerpoint/2010/main" val="2703428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95BD9A8D-B10A-E149-B314-7E84FEC54BBA}" type="slidenum">
              <a:rPr lang="en-CH" smtClean="0"/>
              <a:t>23</a:t>
            </a:fld>
            <a:endParaRPr lang="en-CH"/>
          </a:p>
        </p:txBody>
      </p:sp>
    </p:spTree>
    <p:extLst>
      <p:ext uri="{BB962C8B-B14F-4D97-AF65-F5344CB8AC3E}">
        <p14:creationId xmlns:p14="http://schemas.microsoft.com/office/powerpoint/2010/main" val="4016892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E205BF2E-AF92-4BE8-8DF6-D72B8C102C2B}"/>
              </a:ext>
            </a:extLst>
          </p:cNvPr>
          <p:cNvSpPr>
            <a:spLocks noGrp="1"/>
          </p:cNvSpPr>
          <p:nvPr>
            <p:ph type="pic" sz="quarter" idx="10"/>
          </p:nvPr>
        </p:nvSpPr>
        <p:spPr>
          <a:xfrm>
            <a:off x="7190910" y="440728"/>
            <a:ext cx="4489466" cy="5976543"/>
          </a:xfrm>
          <a:custGeom>
            <a:avLst/>
            <a:gdLst>
              <a:gd name="connsiteX0" fmla="*/ 1144799 w 3434399"/>
              <a:gd name="connsiteY0" fmla="*/ 0 h 4571999"/>
              <a:gd name="connsiteX1" fmla="*/ 3434399 w 3434399"/>
              <a:gd name="connsiteY1" fmla="*/ 0 h 4571999"/>
              <a:gd name="connsiteX2" fmla="*/ 3434399 w 3434399"/>
              <a:gd name="connsiteY2" fmla="*/ 4571999 h 4571999"/>
              <a:gd name="connsiteX3" fmla="*/ 2289599 w 3434399"/>
              <a:gd name="connsiteY3" fmla="*/ 4571999 h 4571999"/>
              <a:gd name="connsiteX4" fmla="*/ 2289599 w 3434399"/>
              <a:gd name="connsiteY4" fmla="*/ 3428999 h 4571999"/>
              <a:gd name="connsiteX5" fmla="*/ 1144799 w 3434399"/>
              <a:gd name="connsiteY5" fmla="*/ 3428999 h 4571999"/>
              <a:gd name="connsiteX6" fmla="*/ 1144799 w 3434399"/>
              <a:gd name="connsiteY6" fmla="*/ 4571999 h 4571999"/>
              <a:gd name="connsiteX7" fmla="*/ 0 w 3434399"/>
              <a:gd name="connsiteY7" fmla="*/ 4571999 h 4571999"/>
              <a:gd name="connsiteX8" fmla="*/ 0 w 3434399"/>
              <a:gd name="connsiteY8" fmla="*/ 1143000 h 4571999"/>
              <a:gd name="connsiteX9" fmla="*/ 1144799 w 3434399"/>
              <a:gd name="connsiteY9" fmla="*/ 1143000 h 457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34399" h="4571999">
                <a:moveTo>
                  <a:pt x="1144799" y="0"/>
                </a:moveTo>
                <a:lnTo>
                  <a:pt x="3434399" y="0"/>
                </a:lnTo>
                <a:lnTo>
                  <a:pt x="3434399" y="4571999"/>
                </a:lnTo>
                <a:lnTo>
                  <a:pt x="2289599" y="4571999"/>
                </a:lnTo>
                <a:lnTo>
                  <a:pt x="2289599" y="3428999"/>
                </a:lnTo>
                <a:lnTo>
                  <a:pt x="1144799" y="3428999"/>
                </a:lnTo>
                <a:lnTo>
                  <a:pt x="1144799" y="4571999"/>
                </a:lnTo>
                <a:lnTo>
                  <a:pt x="0" y="4571999"/>
                </a:lnTo>
                <a:lnTo>
                  <a:pt x="0" y="1143000"/>
                </a:lnTo>
                <a:lnTo>
                  <a:pt x="1144799" y="1143000"/>
                </a:lnTo>
                <a:close/>
              </a:path>
            </a:pathLst>
          </a:custGeom>
          <a:solidFill>
            <a:schemeClr val="bg2">
              <a:lumMod val="75000"/>
            </a:schemeClr>
          </a:solidFill>
        </p:spPr>
        <p:txBody>
          <a:bodyPr wrap="square">
            <a:noAutofit/>
          </a:bodyPr>
          <a:lstStyle>
            <a:lvl1pPr>
              <a:defRPr sz="1200"/>
            </a:lvl1pPr>
          </a:lstStyle>
          <a:p>
            <a:endParaRPr lang="en-US"/>
          </a:p>
        </p:txBody>
      </p:sp>
      <p:sp>
        <p:nvSpPr>
          <p:cNvPr id="22" name="Title 21">
            <a:extLst>
              <a:ext uri="{FF2B5EF4-FFF2-40B4-BE49-F238E27FC236}">
                <a16:creationId xmlns:a16="http://schemas.microsoft.com/office/drawing/2014/main" id="{E440A52E-443F-4015-86E4-D88FC5B92FA7}"/>
              </a:ext>
            </a:extLst>
          </p:cNvPr>
          <p:cNvSpPr>
            <a:spLocks noGrp="1"/>
          </p:cNvSpPr>
          <p:nvPr>
            <p:ph type="title" hasCustomPrompt="1"/>
          </p:nvPr>
        </p:nvSpPr>
        <p:spPr>
          <a:xfrm>
            <a:off x="511624" y="2683054"/>
            <a:ext cx="4964718" cy="775185"/>
          </a:xfrm>
        </p:spPr>
        <p:txBody>
          <a:bodyPr wrap="square" tIns="108000" bIns="108000">
            <a:spAutoFit/>
          </a:bodyPr>
          <a:lstStyle>
            <a:lvl1pPr>
              <a:defRPr sz="4000" b="1" i="0">
                <a:ln>
                  <a:noFill/>
                </a:ln>
                <a:solidFill>
                  <a:srgbClr val="041680"/>
                </a:solidFill>
                <a:latin typeface="+mj-lt"/>
                <a:cs typeface="Eras Medium ITC" panose="020F0502020204030204" pitchFamily="34" charset="0"/>
              </a:defRPr>
            </a:lvl1pPr>
          </a:lstStyle>
          <a:p>
            <a:r>
              <a:rPr lang="en-US"/>
              <a:t>Add Your Title Here</a:t>
            </a:r>
          </a:p>
        </p:txBody>
      </p:sp>
      <p:sp>
        <p:nvSpPr>
          <p:cNvPr id="12" name="Google Shape;23;p12">
            <a:extLst>
              <a:ext uri="{FF2B5EF4-FFF2-40B4-BE49-F238E27FC236}">
                <a16:creationId xmlns:a16="http://schemas.microsoft.com/office/drawing/2014/main" id="{23E36812-C677-E9D1-3B94-3ED5E086EB4D}"/>
              </a:ext>
            </a:extLst>
          </p:cNvPr>
          <p:cNvSpPr txBox="1">
            <a:spLocks noGrp="1"/>
          </p:cNvSpPr>
          <p:nvPr>
            <p:ph type="subTitle" idx="1"/>
          </p:nvPr>
        </p:nvSpPr>
        <p:spPr>
          <a:xfrm>
            <a:off x="511624" y="3594614"/>
            <a:ext cx="4907521" cy="128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3A3838"/>
              </a:buClr>
              <a:buSzPts val="2400"/>
              <a:buNone/>
              <a:defRPr sz="2400">
                <a:latin typeface="+mn-lt"/>
              </a:defRPr>
            </a:lvl1pPr>
            <a:lvl2pPr lvl="1" algn="ctr">
              <a:lnSpc>
                <a:spcPct val="90000"/>
              </a:lnSpc>
              <a:spcBef>
                <a:spcPts val="500"/>
              </a:spcBef>
              <a:spcAft>
                <a:spcPts val="0"/>
              </a:spcAft>
              <a:buClr>
                <a:srgbClr val="3A3838"/>
              </a:buClr>
              <a:buSzPts val="2000"/>
              <a:buNone/>
              <a:defRPr sz="2000"/>
            </a:lvl2pPr>
            <a:lvl3pPr lvl="2" algn="ctr">
              <a:lnSpc>
                <a:spcPct val="90000"/>
              </a:lnSpc>
              <a:spcBef>
                <a:spcPts val="500"/>
              </a:spcBef>
              <a:spcAft>
                <a:spcPts val="0"/>
              </a:spcAft>
              <a:buClr>
                <a:srgbClr val="3A3838"/>
              </a:buClr>
              <a:buSzPts val="1800"/>
              <a:buNone/>
              <a:defRPr sz="1800"/>
            </a:lvl3pPr>
            <a:lvl4pPr lvl="3" algn="ctr">
              <a:lnSpc>
                <a:spcPct val="90000"/>
              </a:lnSpc>
              <a:spcBef>
                <a:spcPts val="500"/>
              </a:spcBef>
              <a:spcAft>
                <a:spcPts val="0"/>
              </a:spcAft>
              <a:buClr>
                <a:srgbClr val="757070"/>
              </a:buClr>
              <a:buSzPts val="1600"/>
              <a:buNone/>
              <a:defRPr sz="1600"/>
            </a:lvl4pPr>
            <a:lvl5pPr lvl="4" algn="ctr">
              <a:lnSpc>
                <a:spcPct val="90000"/>
              </a:lnSpc>
              <a:spcBef>
                <a:spcPts val="500"/>
              </a:spcBef>
              <a:spcAft>
                <a:spcPts val="0"/>
              </a:spcAft>
              <a:buClr>
                <a:srgbClr val="75707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 name="Google Shape;24;p12">
            <a:extLst>
              <a:ext uri="{FF2B5EF4-FFF2-40B4-BE49-F238E27FC236}">
                <a16:creationId xmlns:a16="http://schemas.microsoft.com/office/drawing/2014/main" id="{98DC73F0-DEF9-1758-D300-B7800ADA9C1B}"/>
              </a:ext>
            </a:extLst>
          </p:cNvPr>
          <p:cNvSpPr txBox="1">
            <a:spLocks noGrp="1"/>
          </p:cNvSpPr>
          <p:nvPr>
            <p:ph type="body" idx="2" hasCustomPrompt="1"/>
          </p:nvPr>
        </p:nvSpPr>
        <p:spPr>
          <a:xfrm>
            <a:off x="511624" y="4897233"/>
            <a:ext cx="2078552" cy="229785"/>
          </a:xfrm>
          <a:prstGeom prst="rect">
            <a:avLst/>
          </a:prstGeom>
          <a:noFill/>
          <a:ln>
            <a:noFill/>
          </a:ln>
        </p:spPr>
        <p:txBody>
          <a:bodyPr spcFirstLastPara="1" wrap="square" lIns="91425" tIns="45700" rIns="91425" bIns="45700" anchor="ctr" anchorCtr="0">
            <a:noAutofit/>
          </a:bodyPr>
          <a:lstStyle>
            <a:lvl1pPr marL="0" lvl="0" indent="0" algn="l">
              <a:lnSpc>
                <a:spcPct val="90000"/>
              </a:lnSpc>
              <a:spcBef>
                <a:spcPts val="0"/>
              </a:spcBef>
              <a:spcAft>
                <a:spcPts val="0"/>
              </a:spcAft>
              <a:buClr>
                <a:srgbClr val="2B3990"/>
              </a:buClr>
              <a:buSzPts val="1000"/>
              <a:buFont typeface="Lato"/>
              <a:buNone/>
              <a:defRPr sz="1100" b="1" i="0">
                <a:solidFill>
                  <a:srgbClr val="2B3990"/>
                </a:solidFill>
                <a:latin typeface="+mn-lt"/>
                <a:ea typeface="Lato"/>
                <a:cs typeface="Lato"/>
                <a:sym typeface="Lato"/>
              </a:defRPr>
            </a:lvl1pPr>
            <a:lvl2pPr marL="914400" lvl="1" indent="-342900" algn="l">
              <a:lnSpc>
                <a:spcPct val="90000"/>
              </a:lnSpc>
              <a:spcBef>
                <a:spcPts val="500"/>
              </a:spcBef>
              <a:spcAft>
                <a:spcPts val="0"/>
              </a:spcAft>
              <a:buClr>
                <a:srgbClr val="3A3838"/>
              </a:buClr>
              <a:buSzPts val="1800"/>
              <a:buChar char="▪"/>
              <a:defRPr/>
            </a:lvl2pPr>
            <a:lvl3pPr marL="1371600" lvl="2" indent="-342900" algn="l">
              <a:lnSpc>
                <a:spcPct val="90000"/>
              </a:lnSpc>
              <a:spcBef>
                <a:spcPts val="500"/>
              </a:spcBef>
              <a:spcAft>
                <a:spcPts val="0"/>
              </a:spcAft>
              <a:buClr>
                <a:srgbClr val="3A3838"/>
              </a:buClr>
              <a:buSzPts val="1800"/>
              <a:buChar char="▪"/>
              <a:defRPr/>
            </a:lvl3pPr>
            <a:lvl4pPr marL="1828800" lvl="3" indent="-342900" algn="l">
              <a:lnSpc>
                <a:spcPct val="90000"/>
              </a:lnSpc>
              <a:spcBef>
                <a:spcPts val="500"/>
              </a:spcBef>
              <a:spcAft>
                <a:spcPts val="0"/>
              </a:spcAft>
              <a:buClr>
                <a:srgbClr val="757070"/>
              </a:buClr>
              <a:buSzPts val="1800"/>
              <a:buChar char="▪"/>
              <a:defRPr/>
            </a:lvl4pPr>
            <a:lvl5pPr marL="2286000" lvl="4" indent="-342900" algn="l">
              <a:lnSpc>
                <a:spcPct val="90000"/>
              </a:lnSpc>
              <a:spcBef>
                <a:spcPts val="500"/>
              </a:spcBef>
              <a:spcAft>
                <a:spcPts val="0"/>
              </a:spcAft>
              <a:buClr>
                <a:srgbClr val="75707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Task</a:t>
            </a:r>
            <a:endParaRPr/>
          </a:p>
        </p:txBody>
      </p:sp>
      <p:sp>
        <p:nvSpPr>
          <p:cNvPr id="14" name="Google Shape;25;p12">
            <a:extLst>
              <a:ext uri="{FF2B5EF4-FFF2-40B4-BE49-F238E27FC236}">
                <a16:creationId xmlns:a16="http://schemas.microsoft.com/office/drawing/2014/main" id="{ED6E9241-4B0B-7217-A305-BDFE2581174B}"/>
              </a:ext>
            </a:extLst>
          </p:cNvPr>
          <p:cNvSpPr txBox="1">
            <a:spLocks noGrp="1"/>
          </p:cNvSpPr>
          <p:nvPr>
            <p:ph type="body" idx="3"/>
          </p:nvPr>
        </p:nvSpPr>
        <p:spPr>
          <a:xfrm>
            <a:off x="511624" y="5123676"/>
            <a:ext cx="2078552" cy="291465"/>
          </a:xfrm>
          <a:prstGeom prst="rect">
            <a:avLst/>
          </a:prstGeom>
          <a:noFill/>
          <a:ln>
            <a:noFill/>
          </a:ln>
        </p:spPr>
        <p:txBody>
          <a:bodyPr spcFirstLastPara="1" wrap="square" lIns="91425" tIns="45700" rIns="91425" bIns="45700" anchor="ctr" anchorCtr="0">
            <a:normAutofit/>
          </a:bodyPr>
          <a:lstStyle>
            <a:lvl1pPr marL="0" lvl="0" indent="0" algn="l">
              <a:lnSpc>
                <a:spcPct val="90000"/>
              </a:lnSpc>
              <a:spcBef>
                <a:spcPts val="0"/>
              </a:spcBef>
              <a:spcAft>
                <a:spcPts val="0"/>
              </a:spcAft>
              <a:buClr>
                <a:srgbClr val="2B3990"/>
              </a:buClr>
              <a:buSzPts val="1000"/>
              <a:buFont typeface="Lato"/>
              <a:buNone/>
              <a:defRPr sz="1100" b="0" i="1">
                <a:solidFill>
                  <a:srgbClr val="2B3990"/>
                </a:solidFill>
                <a:latin typeface="+mn-lt"/>
                <a:ea typeface="Lato"/>
                <a:cs typeface="Lato"/>
                <a:sym typeface="Lato"/>
              </a:defRPr>
            </a:lvl1pPr>
            <a:lvl2pPr marL="914400" lvl="1" indent="-342900" algn="l">
              <a:lnSpc>
                <a:spcPct val="90000"/>
              </a:lnSpc>
              <a:spcBef>
                <a:spcPts val="500"/>
              </a:spcBef>
              <a:spcAft>
                <a:spcPts val="0"/>
              </a:spcAft>
              <a:buClr>
                <a:srgbClr val="3A3838"/>
              </a:buClr>
              <a:buSzPts val="1800"/>
              <a:buChar char="▪"/>
              <a:defRPr/>
            </a:lvl2pPr>
            <a:lvl3pPr marL="1371600" lvl="2" indent="-342900" algn="l">
              <a:lnSpc>
                <a:spcPct val="90000"/>
              </a:lnSpc>
              <a:spcBef>
                <a:spcPts val="500"/>
              </a:spcBef>
              <a:spcAft>
                <a:spcPts val="0"/>
              </a:spcAft>
              <a:buClr>
                <a:srgbClr val="3A3838"/>
              </a:buClr>
              <a:buSzPts val="1800"/>
              <a:buChar char="▪"/>
              <a:defRPr/>
            </a:lvl3pPr>
            <a:lvl4pPr marL="1828800" lvl="3" indent="-342900" algn="l">
              <a:lnSpc>
                <a:spcPct val="90000"/>
              </a:lnSpc>
              <a:spcBef>
                <a:spcPts val="500"/>
              </a:spcBef>
              <a:spcAft>
                <a:spcPts val="0"/>
              </a:spcAft>
              <a:buClr>
                <a:srgbClr val="757070"/>
              </a:buClr>
              <a:buSzPts val="1800"/>
              <a:buChar char="▪"/>
              <a:defRPr/>
            </a:lvl4pPr>
            <a:lvl5pPr marL="2286000" lvl="4" indent="-342900" algn="l">
              <a:lnSpc>
                <a:spcPct val="90000"/>
              </a:lnSpc>
              <a:spcBef>
                <a:spcPts val="500"/>
              </a:spcBef>
              <a:spcAft>
                <a:spcPts val="0"/>
              </a:spcAft>
              <a:buClr>
                <a:srgbClr val="75707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26;p12">
            <a:extLst>
              <a:ext uri="{FF2B5EF4-FFF2-40B4-BE49-F238E27FC236}">
                <a16:creationId xmlns:a16="http://schemas.microsoft.com/office/drawing/2014/main" id="{6F58C721-6304-3D47-BD01-2F206DE034D2}"/>
              </a:ext>
            </a:extLst>
          </p:cNvPr>
          <p:cNvSpPr txBox="1">
            <a:spLocks noGrp="1"/>
          </p:cNvSpPr>
          <p:nvPr>
            <p:ph type="body" idx="4" hasCustomPrompt="1"/>
          </p:nvPr>
        </p:nvSpPr>
        <p:spPr>
          <a:xfrm>
            <a:off x="2647579" y="4897233"/>
            <a:ext cx="2771566" cy="215313"/>
          </a:xfrm>
          <a:prstGeom prst="rect">
            <a:avLst/>
          </a:prstGeom>
          <a:noFill/>
          <a:ln>
            <a:noFill/>
          </a:ln>
        </p:spPr>
        <p:txBody>
          <a:bodyPr spcFirstLastPara="1" wrap="square" lIns="91425" tIns="45700" rIns="91425" bIns="45700" anchor="ctr" anchorCtr="0">
            <a:noAutofit/>
          </a:bodyPr>
          <a:lstStyle>
            <a:lvl1pPr marL="457200" lvl="0" indent="-228600" algn="r">
              <a:lnSpc>
                <a:spcPct val="90000"/>
              </a:lnSpc>
              <a:spcBef>
                <a:spcPts val="0"/>
              </a:spcBef>
              <a:spcAft>
                <a:spcPts val="0"/>
              </a:spcAft>
              <a:buClr>
                <a:srgbClr val="2B3990"/>
              </a:buClr>
              <a:buSzPts val="1100"/>
              <a:buFont typeface="Lato"/>
              <a:buNone/>
              <a:defRPr sz="1100" b="1" i="0">
                <a:solidFill>
                  <a:srgbClr val="2B3990"/>
                </a:solidFill>
                <a:latin typeface="+mn-lt"/>
                <a:ea typeface="Lato"/>
                <a:cs typeface="Lato"/>
                <a:sym typeface="Lato"/>
              </a:defRPr>
            </a:lvl1pPr>
            <a:lvl2pPr marL="914400" lvl="1" indent="-342900" algn="l">
              <a:lnSpc>
                <a:spcPct val="90000"/>
              </a:lnSpc>
              <a:spcBef>
                <a:spcPts val="500"/>
              </a:spcBef>
              <a:spcAft>
                <a:spcPts val="0"/>
              </a:spcAft>
              <a:buClr>
                <a:srgbClr val="3A3838"/>
              </a:buClr>
              <a:buSzPts val="1800"/>
              <a:buChar char="▪"/>
              <a:defRPr/>
            </a:lvl2pPr>
            <a:lvl3pPr marL="1371600" lvl="2" indent="-342900" algn="l">
              <a:lnSpc>
                <a:spcPct val="90000"/>
              </a:lnSpc>
              <a:spcBef>
                <a:spcPts val="500"/>
              </a:spcBef>
              <a:spcAft>
                <a:spcPts val="0"/>
              </a:spcAft>
              <a:buClr>
                <a:srgbClr val="3A3838"/>
              </a:buClr>
              <a:buSzPts val="1800"/>
              <a:buChar char="▪"/>
              <a:defRPr/>
            </a:lvl3pPr>
            <a:lvl4pPr marL="1828800" lvl="3" indent="-342900" algn="l">
              <a:lnSpc>
                <a:spcPct val="90000"/>
              </a:lnSpc>
              <a:spcBef>
                <a:spcPts val="500"/>
              </a:spcBef>
              <a:spcAft>
                <a:spcPts val="0"/>
              </a:spcAft>
              <a:buClr>
                <a:srgbClr val="757070"/>
              </a:buClr>
              <a:buSzPts val="1800"/>
              <a:buChar char="▪"/>
              <a:defRPr/>
            </a:lvl4pPr>
            <a:lvl5pPr marL="2286000" lvl="4" indent="-342900" algn="l">
              <a:lnSpc>
                <a:spcPct val="90000"/>
              </a:lnSpc>
              <a:spcBef>
                <a:spcPts val="500"/>
              </a:spcBef>
              <a:spcAft>
                <a:spcPts val="0"/>
              </a:spcAft>
              <a:buClr>
                <a:srgbClr val="75707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n-US"/>
              <a:t>Task</a:t>
            </a:r>
            <a:endParaRPr/>
          </a:p>
        </p:txBody>
      </p:sp>
      <p:sp>
        <p:nvSpPr>
          <p:cNvPr id="16" name="Google Shape;27;p12">
            <a:extLst>
              <a:ext uri="{FF2B5EF4-FFF2-40B4-BE49-F238E27FC236}">
                <a16:creationId xmlns:a16="http://schemas.microsoft.com/office/drawing/2014/main" id="{DF7B0E67-9B97-1CFB-1142-017517350AC9}"/>
              </a:ext>
            </a:extLst>
          </p:cNvPr>
          <p:cNvSpPr txBox="1">
            <a:spLocks noGrp="1"/>
          </p:cNvSpPr>
          <p:nvPr>
            <p:ph type="body" idx="5"/>
          </p:nvPr>
        </p:nvSpPr>
        <p:spPr>
          <a:xfrm>
            <a:off x="2647579" y="5127417"/>
            <a:ext cx="2771566" cy="287670"/>
          </a:xfrm>
          <a:prstGeom prst="rect">
            <a:avLst/>
          </a:prstGeom>
          <a:noFill/>
          <a:ln>
            <a:noFill/>
          </a:ln>
        </p:spPr>
        <p:txBody>
          <a:bodyPr spcFirstLastPara="1" wrap="square" lIns="91425" tIns="45700" rIns="91425" bIns="45700" anchor="ctr" anchorCtr="0">
            <a:normAutofit/>
          </a:bodyPr>
          <a:lstStyle>
            <a:lvl1pPr marL="457200" lvl="0" indent="-228600" algn="r">
              <a:lnSpc>
                <a:spcPct val="90000"/>
              </a:lnSpc>
              <a:spcBef>
                <a:spcPts val="0"/>
              </a:spcBef>
              <a:spcAft>
                <a:spcPts val="0"/>
              </a:spcAft>
              <a:buClr>
                <a:srgbClr val="2B3990"/>
              </a:buClr>
              <a:buSzPts val="1100"/>
              <a:buFont typeface="Lato"/>
              <a:buNone/>
              <a:defRPr sz="1100" b="0" i="1">
                <a:solidFill>
                  <a:srgbClr val="2B3990"/>
                </a:solidFill>
                <a:latin typeface="+mn-lt"/>
                <a:ea typeface="Lato"/>
                <a:cs typeface="Lato"/>
                <a:sym typeface="Lato"/>
              </a:defRPr>
            </a:lvl1pPr>
            <a:lvl2pPr marL="914400" lvl="1" indent="-342900" algn="l">
              <a:lnSpc>
                <a:spcPct val="90000"/>
              </a:lnSpc>
              <a:spcBef>
                <a:spcPts val="500"/>
              </a:spcBef>
              <a:spcAft>
                <a:spcPts val="0"/>
              </a:spcAft>
              <a:buClr>
                <a:srgbClr val="3A3838"/>
              </a:buClr>
              <a:buSzPts val="1800"/>
              <a:buChar char="▪"/>
              <a:defRPr/>
            </a:lvl2pPr>
            <a:lvl3pPr marL="1371600" lvl="2" indent="-342900" algn="l">
              <a:lnSpc>
                <a:spcPct val="90000"/>
              </a:lnSpc>
              <a:spcBef>
                <a:spcPts val="500"/>
              </a:spcBef>
              <a:spcAft>
                <a:spcPts val="0"/>
              </a:spcAft>
              <a:buClr>
                <a:srgbClr val="3A3838"/>
              </a:buClr>
              <a:buSzPts val="1800"/>
              <a:buChar char="▪"/>
              <a:defRPr/>
            </a:lvl3pPr>
            <a:lvl4pPr marL="1828800" lvl="3" indent="-342900" algn="l">
              <a:lnSpc>
                <a:spcPct val="90000"/>
              </a:lnSpc>
              <a:spcBef>
                <a:spcPts val="500"/>
              </a:spcBef>
              <a:spcAft>
                <a:spcPts val="0"/>
              </a:spcAft>
              <a:buClr>
                <a:srgbClr val="757070"/>
              </a:buClr>
              <a:buSzPts val="1800"/>
              <a:buChar char="▪"/>
              <a:defRPr/>
            </a:lvl4pPr>
            <a:lvl5pPr marL="2286000" lvl="4" indent="-342900" algn="l">
              <a:lnSpc>
                <a:spcPct val="90000"/>
              </a:lnSpc>
              <a:spcBef>
                <a:spcPts val="500"/>
              </a:spcBef>
              <a:spcAft>
                <a:spcPts val="0"/>
              </a:spcAft>
              <a:buClr>
                <a:srgbClr val="75707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2" name="Google Shape;22;p12" descr="Blue text on a black background&#10;&#10;Description automatically generated">
            <a:extLst>
              <a:ext uri="{FF2B5EF4-FFF2-40B4-BE49-F238E27FC236}">
                <a16:creationId xmlns:a16="http://schemas.microsoft.com/office/drawing/2014/main" id="{ED6B37E3-36AB-A644-86AC-6E2F3A6263A6}"/>
              </a:ext>
            </a:extLst>
          </p:cNvPr>
          <p:cNvPicPr preferRelativeResize="0"/>
          <p:nvPr userDrawn="1"/>
        </p:nvPicPr>
        <p:blipFill rotWithShape="1">
          <a:blip r:embed="rId2">
            <a:alphaModFix/>
          </a:blip>
          <a:srcRect/>
          <a:stretch/>
        </p:blipFill>
        <p:spPr>
          <a:xfrm>
            <a:off x="511624" y="6251244"/>
            <a:ext cx="1802368" cy="400931"/>
          </a:xfrm>
          <a:prstGeom prst="rect">
            <a:avLst/>
          </a:prstGeom>
          <a:noFill/>
          <a:ln>
            <a:noFill/>
          </a:ln>
        </p:spPr>
      </p:pic>
      <p:sp>
        <p:nvSpPr>
          <p:cNvPr id="37" name="Slide Number Placeholder 36">
            <a:extLst>
              <a:ext uri="{FF2B5EF4-FFF2-40B4-BE49-F238E27FC236}">
                <a16:creationId xmlns:a16="http://schemas.microsoft.com/office/drawing/2014/main" id="{9E808EF8-2926-7A9B-09AA-3BDFA52736B9}"/>
              </a:ext>
            </a:extLst>
          </p:cNvPr>
          <p:cNvSpPr>
            <a:spLocks noGrp="1"/>
          </p:cNvSpPr>
          <p:nvPr>
            <p:ph type="sldNum" sz="quarter" idx="13"/>
          </p:nvPr>
        </p:nvSpPr>
        <p:spPr>
          <a:xfrm>
            <a:off x="9601824" y="6356350"/>
            <a:ext cx="1751976" cy="365125"/>
          </a:xfrm>
        </p:spPr>
        <p:txBody>
          <a:bodyPr/>
          <a:lstStyle>
            <a:lvl1pPr>
              <a:defRPr>
                <a:latin typeface="+mn-lt"/>
              </a:defRPr>
            </a:lvl1pPr>
          </a:lstStyle>
          <a:p>
            <a:fld id="{8782BFEE-EB8F-DB48-8DE7-FAD35D4F1A54}" type="slidenum">
              <a:rPr lang="en-CH" smtClean="0"/>
              <a:pPr/>
              <a:t>‹#›</a:t>
            </a:fld>
            <a:endParaRPr lang="en-CH"/>
          </a:p>
        </p:txBody>
      </p:sp>
      <p:pic>
        <p:nvPicPr>
          <p:cNvPr id="3" name="Picture 2" descr="A black and white logo&#10;&#10;Description automatically generated">
            <a:extLst>
              <a:ext uri="{FF2B5EF4-FFF2-40B4-BE49-F238E27FC236}">
                <a16:creationId xmlns:a16="http://schemas.microsoft.com/office/drawing/2014/main" id="{0602381B-3E49-A9FF-7F10-C1CF380FA4F8}"/>
              </a:ext>
            </a:extLst>
          </p:cNvPr>
          <p:cNvPicPr>
            <a:picLocks noChangeAspect="1"/>
          </p:cNvPicPr>
          <p:nvPr userDrawn="1"/>
        </p:nvPicPr>
        <p:blipFill>
          <a:blip r:embed="rId3"/>
          <a:stretch>
            <a:fillRect/>
          </a:stretch>
        </p:blipFill>
        <p:spPr>
          <a:xfrm>
            <a:off x="715588" y="526936"/>
            <a:ext cx="4489466" cy="1128272"/>
          </a:xfrm>
          <a:prstGeom prst="rect">
            <a:avLst/>
          </a:prstGeom>
        </p:spPr>
      </p:pic>
      <p:sp>
        <p:nvSpPr>
          <p:cNvPr id="2" name="Footer Placeholder 4">
            <a:extLst>
              <a:ext uri="{FF2B5EF4-FFF2-40B4-BE49-F238E27FC236}">
                <a16:creationId xmlns:a16="http://schemas.microsoft.com/office/drawing/2014/main" id="{BC490F2D-082E-B508-DFD1-83C425519237}"/>
              </a:ext>
            </a:extLst>
          </p:cNvPr>
          <p:cNvSpPr>
            <a:spLocks noGrp="1"/>
          </p:cNvSpPr>
          <p:nvPr>
            <p:ph type="ftr" sz="quarter" idx="14"/>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3062804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080C-88FA-B30C-2BB9-FE18C578B56E}"/>
              </a:ext>
            </a:extLst>
          </p:cNvPr>
          <p:cNvSpPr>
            <a:spLocks noGrp="1"/>
          </p:cNvSpPr>
          <p:nvPr>
            <p:ph type="ctrTitle"/>
          </p:nvPr>
        </p:nvSpPr>
        <p:spPr>
          <a:xfrm>
            <a:off x="1524000" y="1122363"/>
            <a:ext cx="9144000" cy="2387600"/>
          </a:xfrm>
        </p:spPr>
        <p:txBody>
          <a:bodyPr anchor="b"/>
          <a:lstStyle>
            <a:lvl1pPr algn="ctr">
              <a:defRPr sz="6000">
                <a:latin typeface="+mj-lt"/>
                <a:ea typeface="Lato" panose="020F0502020204030203" pitchFamily="34" charset="0"/>
                <a:cs typeface="Lato" panose="020F0502020204030203" pitchFamily="34" charset="0"/>
              </a:defRPr>
            </a:lvl1pPr>
          </a:lstStyle>
          <a:p>
            <a:r>
              <a:rPr lang="en-GB"/>
              <a:t>Click to edit Master title style</a:t>
            </a:r>
            <a:endParaRPr lang="en-CH"/>
          </a:p>
        </p:txBody>
      </p:sp>
      <p:sp>
        <p:nvSpPr>
          <p:cNvPr id="3" name="Subtitle 2">
            <a:extLst>
              <a:ext uri="{FF2B5EF4-FFF2-40B4-BE49-F238E27FC236}">
                <a16:creationId xmlns:a16="http://schemas.microsoft.com/office/drawing/2014/main" id="{E28B1B0A-5EB9-F135-75B8-2592D67A1F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6" name="Slide Number Placeholder 5">
            <a:extLst>
              <a:ext uri="{FF2B5EF4-FFF2-40B4-BE49-F238E27FC236}">
                <a16:creationId xmlns:a16="http://schemas.microsoft.com/office/drawing/2014/main" id="{095E6CC1-47D1-D5CE-2D71-F3A581889D7C}"/>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
        <p:nvSpPr>
          <p:cNvPr id="5" name="Footer Placeholder 4">
            <a:extLst>
              <a:ext uri="{FF2B5EF4-FFF2-40B4-BE49-F238E27FC236}">
                <a16:creationId xmlns:a16="http://schemas.microsoft.com/office/drawing/2014/main" id="{12592D9F-47CA-7C44-90CC-3A68C70AF1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26194552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2_Title Slide">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737E3216-960B-4D05-9009-27FF88F94A54}"/>
              </a:ext>
            </a:extLst>
          </p:cNvPr>
          <p:cNvSpPr>
            <a:spLocks noGrp="1"/>
          </p:cNvSpPr>
          <p:nvPr>
            <p:ph type="pic" sz="quarter" idx="10"/>
          </p:nvPr>
        </p:nvSpPr>
        <p:spPr>
          <a:xfrm>
            <a:off x="7612800" y="0"/>
            <a:ext cx="4579200" cy="6858000"/>
          </a:xfrm>
          <a:custGeom>
            <a:avLst/>
            <a:gdLst>
              <a:gd name="connsiteX0" fmla="*/ 0 w 4579200"/>
              <a:gd name="connsiteY0" fmla="*/ 0 h 6858000"/>
              <a:gd name="connsiteX1" fmla="*/ 4579200 w 4579200"/>
              <a:gd name="connsiteY1" fmla="*/ 0 h 6858000"/>
              <a:gd name="connsiteX2" fmla="*/ 4579200 w 4579200"/>
              <a:gd name="connsiteY2" fmla="*/ 1143006 h 6858000"/>
              <a:gd name="connsiteX3" fmla="*/ 3434400 w 4579200"/>
              <a:gd name="connsiteY3" fmla="*/ 1143006 h 6858000"/>
              <a:gd name="connsiteX4" fmla="*/ 3434400 w 4579200"/>
              <a:gd name="connsiteY4" fmla="*/ 2287806 h 6858000"/>
              <a:gd name="connsiteX5" fmla="*/ 4579200 w 4579200"/>
              <a:gd name="connsiteY5" fmla="*/ 2287806 h 6858000"/>
              <a:gd name="connsiteX6" fmla="*/ 4579200 w 4579200"/>
              <a:gd name="connsiteY6" fmla="*/ 6858000 h 6858000"/>
              <a:gd name="connsiteX7" fmla="*/ 3434400 w 4579200"/>
              <a:gd name="connsiteY7" fmla="*/ 6858000 h 6858000"/>
              <a:gd name="connsiteX8" fmla="*/ 3434400 w 4579200"/>
              <a:gd name="connsiteY8" fmla="*/ 5713200 h 6858000"/>
              <a:gd name="connsiteX9" fmla="*/ 2289600 w 4579200"/>
              <a:gd name="connsiteY9" fmla="*/ 5713200 h 6858000"/>
              <a:gd name="connsiteX10" fmla="*/ 2289600 w 4579200"/>
              <a:gd name="connsiteY10" fmla="*/ 6858000 h 6858000"/>
              <a:gd name="connsiteX11" fmla="*/ 0 w 45792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9200" h="6858000">
                <a:moveTo>
                  <a:pt x="0" y="0"/>
                </a:moveTo>
                <a:lnTo>
                  <a:pt x="4579200" y="0"/>
                </a:lnTo>
                <a:lnTo>
                  <a:pt x="4579200" y="1143006"/>
                </a:lnTo>
                <a:lnTo>
                  <a:pt x="3434400" y="1143006"/>
                </a:lnTo>
                <a:lnTo>
                  <a:pt x="3434400" y="2287806"/>
                </a:lnTo>
                <a:lnTo>
                  <a:pt x="4579200" y="2287806"/>
                </a:lnTo>
                <a:lnTo>
                  <a:pt x="4579200" y="6858000"/>
                </a:lnTo>
                <a:lnTo>
                  <a:pt x="3434400" y="6858000"/>
                </a:lnTo>
                <a:lnTo>
                  <a:pt x="3434400" y="5713200"/>
                </a:lnTo>
                <a:lnTo>
                  <a:pt x="2289600" y="5713200"/>
                </a:lnTo>
                <a:lnTo>
                  <a:pt x="2289600" y="6858000"/>
                </a:lnTo>
                <a:lnTo>
                  <a:pt x="0" y="6858000"/>
                </a:lnTo>
                <a:close/>
              </a:path>
            </a:pathLst>
          </a:custGeom>
          <a:solidFill>
            <a:schemeClr val="bg2">
              <a:lumMod val="75000"/>
            </a:schemeClr>
          </a:solidFill>
        </p:spPr>
        <p:txBody>
          <a:bodyPr wrap="square">
            <a:noAutofit/>
          </a:bodyPr>
          <a:lstStyle>
            <a:lvl1pPr>
              <a:defRPr sz="1200"/>
            </a:lvl1pPr>
          </a:lstStyle>
          <a:p>
            <a:endParaRPr lang="en-US"/>
          </a:p>
        </p:txBody>
      </p:sp>
      <p:sp>
        <p:nvSpPr>
          <p:cNvPr id="23" name="Title 21">
            <a:extLst>
              <a:ext uri="{FF2B5EF4-FFF2-40B4-BE49-F238E27FC236}">
                <a16:creationId xmlns:a16="http://schemas.microsoft.com/office/drawing/2014/main" id="{C534D1A1-1B05-4911-9011-C933A1DD4FE9}"/>
              </a:ext>
            </a:extLst>
          </p:cNvPr>
          <p:cNvSpPr>
            <a:spLocks noGrp="1"/>
          </p:cNvSpPr>
          <p:nvPr>
            <p:ph type="title" hasCustomPrompt="1"/>
          </p:nvPr>
        </p:nvSpPr>
        <p:spPr>
          <a:xfrm>
            <a:off x="878985" y="1146010"/>
            <a:ext cx="6751320" cy="775185"/>
          </a:xfrm>
        </p:spPr>
        <p:txBody>
          <a:bodyPr wrap="square" tIns="108000" bIns="108000">
            <a:spAutoFit/>
          </a:bodyPr>
          <a:lstStyle>
            <a:lvl1pPr>
              <a:defRPr sz="4000">
                <a:latin typeface="+mj-lt"/>
              </a:defRPr>
            </a:lvl1pPr>
          </a:lstStyle>
          <a:p>
            <a:r>
              <a:rPr lang="en-US"/>
              <a:t>Add Your Title Here</a:t>
            </a:r>
          </a:p>
        </p:txBody>
      </p:sp>
      <p:sp>
        <p:nvSpPr>
          <p:cNvPr id="54" name="Slide Number Placeholder 5">
            <a:extLst>
              <a:ext uri="{FF2B5EF4-FFF2-40B4-BE49-F238E27FC236}">
                <a16:creationId xmlns:a16="http://schemas.microsoft.com/office/drawing/2014/main" id="{FC3149BD-EE2B-A692-7A23-27FE4A1C9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bg1"/>
                </a:solidFill>
                <a:latin typeface="+mn-lt"/>
              </a:defRPr>
            </a:lvl1pPr>
          </a:lstStyle>
          <a:p>
            <a:fld id="{8782BFEE-EB8F-DB48-8DE7-FAD35D4F1A54}" type="slidenum">
              <a:rPr lang="en-CH" smtClean="0"/>
              <a:pPr/>
              <a:t>‹#›</a:t>
            </a:fld>
            <a:endParaRPr lang="en-CH"/>
          </a:p>
        </p:txBody>
      </p:sp>
      <p:sp>
        <p:nvSpPr>
          <p:cNvPr id="61" name="Content Placeholder 2">
            <a:extLst>
              <a:ext uri="{FF2B5EF4-FFF2-40B4-BE49-F238E27FC236}">
                <a16:creationId xmlns:a16="http://schemas.microsoft.com/office/drawing/2014/main" id="{BF04F55D-D6C3-36CD-3218-D34FE5332F4B}"/>
              </a:ext>
            </a:extLst>
          </p:cNvPr>
          <p:cNvSpPr>
            <a:spLocks noGrp="1"/>
          </p:cNvSpPr>
          <p:nvPr>
            <p:ph sz="half" idx="1"/>
          </p:nvPr>
        </p:nvSpPr>
        <p:spPr>
          <a:xfrm>
            <a:off x="838200" y="2285999"/>
            <a:ext cx="5181600" cy="38909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pic>
        <p:nvPicPr>
          <p:cNvPr id="2" name="Picture 1">
            <a:extLst>
              <a:ext uri="{FF2B5EF4-FFF2-40B4-BE49-F238E27FC236}">
                <a16:creationId xmlns:a16="http://schemas.microsoft.com/office/drawing/2014/main" id="{8A386ACB-9B45-0CA4-FA43-42F718BDF781}"/>
              </a:ext>
            </a:extLst>
          </p:cNvPr>
          <p:cNvPicPr>
            <a:picLocks noChangeAspect="1"/>
          </p:cNvPicPr>
          <p:nvPr userDrawn="1"/>
        </p:nvPicPr>
        <p:blipFill>
          <a:blip r:embed="rId2"/>
          <a:srcRect/>
          <a:stretch/>
        </p:blipFill>
        <p:spPr>
          <a:xfrm>
            <a:off x="751797" y="6423574"/>
            <a:ext cx="1201506" cy="230674"/>
          </a:xfrm>
          <a:prstGeom prst="rect">
            <a:avLst/>
          </a:prstGeom>
        </p:spPr>
      </p:pic>
      <p:sp>
        <p:nvSpPr>
          <p:cNvPr id="3" name="Footer Placeholder 4">
            <a:extLst>
              <a:ext uri="{FF2B5EF4-FFF2-40B4-BE49-F238E27FC236}">
                <a16:creationId xmlns:a16="http://schemas.microsoft.com/office/drawing/2014/main" id="{BB866623-39B6-B339-E33F-F572010623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1359967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4_Title Slide">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737E3216-960B-4D05-9009-27FF88F94A54}"/>
              </a:ext>
            </a:extLst>
          </p:cNvPr>
          <p:cNvSpPr>
            <a:spLocks noGrp="1"/>
          </p:cNvSpPr>
          <p:nvPr>
            <p:ph type="pic" sz="quarter" idx="10"/>
          </p:nvPr>
        </p:nvSpPr>
        <p:spPr>
          <a:xfrm>
            <a:off x="-1" y="0"/>
            <a:ext cx="5036695" cy="6858000"/>
          </a:xfrm>
          <a:custGeom>
            <a:avLst/>
            <a:gdLst>
              <a:gd name="connsiteX0" fmla="*/ 0 w 4579200"/>
              <a:gd name="connsiteY0" fmla="*/ 0 h 6858000"/>
              <a:gd name="connsiteX1" fmla="*/ 4579200 w 4579200"/>
              <a:gd name="connsiteY1" fmla="*/ 0 h 6858000"/>
              <a:gd name="connsiteX2" fmla="*/ 4579200 w 4579200"/>
              <a:gd name="connsiteY2" fmla="*/ 1143006 h 6858000"/>
              <a:gd name="connsiteX3" fmla="*/ 3434400 w 4579200"/>
              <a:gd name="connsiteY3" fmla="*/ 1143006 h 6858000"/>
              <a:gd name="connsiteX4" fmla="*/ 3434400 w 4579200"/>
              <a:gd name="connsiteY4" fmla="*/ 2287806 h 6858000"/>
              <a:gd name="connsiteX5" fmla="*/ 4579200 w 4579200"/>
              <a:gd name="connsiteY5" fmla="*/ 2287806 h 6858000"/>
              <a:gd name="connsiteX6" fmla="*/ 4579200 w 4579200"/>
              <a:gd name="connsiteY6" fmla="*/ 6858000 h 6858000"/>
              <a:gd name="connsiteX7" fmla="*/ 3434400 w 4579200"/>
              <a:gd name="connsiteY7" fmla="*/ 6858000 h 6858000"/>
              <a:gd name="connsiteX8" fmla="*/ 3434400 w 4579200"/>
              <a:gd name="connsiteY8" fmla="*/ 5713200 h 6858000"/>
              <a:gd name="connsiteX9" fmla="*/ 2289600 w 4579200"/>
              <a:gd name="connsiteY9" fmla="*/ 5713200 h 6858000"/>
              <a:gd name="connsiteX10" fmla="*/ 2289600 w 4579200"/>
              <a:gd name="connsiteY10" fmla="*/ 6858000 h 6858000"/>
              <a:gd name="connsiteX11" fmla="*/ 0 w 45792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9200" h="6858000">
                <a:moveTo>
                  <a:pt x="0" y="0"/>
                </a:moveTo>
                <a:lnTo>
                  <a:pt x="4579200" y="0"/>
                </a:lnTo>
                <a:lnTo>
                  <a:pt x="4579200" y="1143006"/>
                </a:lnTo>
                <a:lnTo>
                  <a:pt x="3434400" y="1143006"/>
                </a:lnTo>
                <a:lnTo>
                  <a:pt x="3434400" y="2287806"/>
                </a:lnTo>
                <a:lnTo>
                  <a:pt x="4579200" y="2287806"/>
                </a:lnTo>
                <a:lnTo>
                  <a:pt x="4579200" y="6858000"/>
                </a:lnTo>
                <a:lnTo>
                  <a:pt x="3434400" y="6858000"/>
                </a:lnTo>
                <a:lnTo>
                  <a:pt x="3434400" y="5713200"/>
                </a:lnTo>
                <a:lnTo>
                  <a:pt x="2289600" y="5713200"/>
                </a:lnTo>
                <a:lnTo>
                  <a:pt x="2289600" y="6858000"/>
                </a:lnTo>
                <a:lnTo>
                  <a:pt x="0" y="6858000"/>
                </a:lnTo>
                <a:close/>
              </a:path>
            </a:pathLst>
          </a:custGeom>
          <a:solidFill>
            <a:schemeClr val="bg2">
              <a:lumMod val="75000"/>
            </a:schemeClr>
          </a:solidFill>
        </p:spPr>
        <p:txBody>
          <a:bodyPr wrap="square">
            <a:noAutofit/>
          </a:bodyPr>
          <a:lstStyle>
            <a:lvl1pPr>
              <a:defRPr sz="1200"/>
            </a:lvl1pPr>
          </a:lstStyle>
          <a:p>
            <a:endParaRPr lang="en-US"/>
          </a:p>
        </p:txBody>
      </p:sp>
      <p:sp>
        <p:nvSpPr>
          <p:cNvPr id="23" name="Title 21">
            <a:extLst>
              <a:ext uri="{FF2B5EF4-FFF2-40B4-BE49-F238E27FC236}">
                <a16:creationId xmlns:a16="http://schemas.microsoft.com/office/drawing/2014/main" id="{C534D1A1-1B05-4911-9011-C933A1DD4FE9}"/>
              </a:ext>
            </a:extLst>
          </p:cNvPr>
          <p:cNvSpPr>
            <a:spLocks noGrp="1"/>
          </p:cNvSpPr>
          <p:nvPr>
            <p:ph type="title" hasCustomPrompt="1"/>
          </p:nvPr>
        </p:nvSpPr>
        <p:spPr>
          <a:xfrm>
            <a:off x="6096000" y="1146010"/>
            <a:ext cx="5446426" cy="775185"/>
          </a:xfrm>
        </p:spPr>
        <p:txBody>
          <a:bodyPr wrap="square" tIns="108000" bIns="108000">
            <a:spAutoFit/>
          </a:bodyPr>
          <a:lstStyle>
            <a:lvl1pPr>
              <a:defRPr sz="4000"/>
            </a:lvl1pPr>
          </a:lstStyle>
          <a:p>
            <a:r>
              <a:rPr lang="en-US"/>
              <a:t>Add Your Title Here</a:t>
            </a:r>
          </a:p>
        </p:txBody>
      </p:sp>
      <p:sp>
        <p:nvSpPr>
          <p:cNvPr id="2" name="Google Shape;23;p12">
            <a:extLst>
              <a:ext uri="{FF2B5EF4-FFF2-40B4-BE49-F238E27FC236}">
                <a16:creationId xmlns:a16="http://schemas.microsoft.com/office/drawing/2014/main" id="{708F140E-BFE2-8489-8E6B-1FB9B659A952}"/>
              </a:ext>
            </a:extLst>
          </p:cNvPr>
          <p:cNvSpPr txBox="1">
            <a:spLocks noGrp="1"/>
          </p:cNvSpPr>
          <p:nvPr>
            <p:ph type="subTitle" idx="1" hasCustomPrompt="1"/>
          </p:nvPr>
        </p:nvSpPr>
        <p:spPr>
          <a:xfrm>
            <a:off x="6082972" y="2875412"/>
            <a:ext cx="6109028" cy="128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3A3838"/>
              </a:buClr>
              <a:buSzPts val="2400"/>
              <a:buNone/>
              <a:defRPr sz="1800">
                <a:latin typeface="+mn-lt"/>
              </a:defRPr>
            </a:lvl1pPr>
            <a:lvl2pPr lvl="1" algn="ctr">
              <a:lnSpc>
                <a:spcPct val="90000"/>
              </a:lnSpc>
              <a:spcBef>
                <a:spcPts val="500"/>
              </a:spcBef>
              <a:spcAft>
                <a:spcPts val="0"/>
              </a:spcAft>
              <a:buClr>
                <a:srgbClr val="3A3838"/>
              </a:buClr>
              <a:buSzPts val="2000"/>
              <a:buNone/>
              <a:defRPr sz="2000"/>
            </a:lvl2pPr>
            <a:lvl3pPr lvl="2" algn="ctr">
              <a:lnSpc>
                <a:spcPct val="90000"/>
              </a:lnSpc>
              <a:spcBef>
                <a:spcPts val="500"/>
              </a:spcBef>
              <a:spcAft>
                <a:spcPts val="0"/>
              </a:spcAft>
              <a:buClr>
                <a:srgbClr val="3A3838"/>
              </a:buClr>
              <a:buSzPts val="1800"/>
              <a:buNone/>
              <a:defRPr sz="1800"/>
            </a:lvl3pPr>
            <a:lvl4pPr lvl="3" algn="ctr">
              <a:lnSpc>
                <a:spcPct val="90000"/>
              </a:lnSpc>
              <a:spcBef>
                <a:spcPts val="500"/>
              </a:spcBef>
              <a:spcAft>
                <a:spcPts val="0"/>
              </a:spcAft>
              <a:buClr>
                <a:srgbClr val="757070"/>
              </a:buClr>
              <a:buSzPts val="1600"/>
              <a:buNone/>
              <a:defRPr sz="1600"/>
            </a:lvl4pPr>
            <a:lvl5pPr lvl="4" algn="ctr">
              <a:lnSpc>
                <a:spcPct val="90000"/>
              </a:lnSpc>
              <a:spcBef>
                <a:spcPts val="500"/>
              </a:spcBef>
              <a:spcAft>
                <a:spcPts val="0"/>
              </a:spcAft>
              <a:buClr>
                <a:srgbClr val="75707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Add text</a:t>
            </a:r>
            <a:endParaRPr/>
          </a:p>
        </p:txBody>
      </p:sp>
      <p:sp>
        <p:nvSpPr>
          <p:cNvPr id="3" name="Text Placeholder 2">
            <a:extLst>
              <a:ext uri="{FF2B5EF4-FFF2-40B4-BE49-F238E27FC236}">
                <a16:creationId xmlns:a16="http://schemas.microsoft.com/office/drawing/2014/main" id="{6E95970C-E382-C42C-7DE0-EE89772D9993}"/>
              </a:ext>
            </a:extLst>
          </p:cNvPr>
          <p:cNvSpPr>
            <a:spLocks noGrp="1"/>
          </p:cNvSpPr>
          <p:nvPr>
            <p:ph type="body" idx="11"/>
          </p:nvPr>
        </p:nvSpPr>
        <p:spPr>
          <a:xfrm>
            <a:off x="6082972" y="1891956"/>
            <a:ext cx="5157787" cy="558153"/>
          </a:xfrm>
        </p:spPr>
        <p:txBody>
          <a:bodyPr anchor="b"/>
          <a:lstStyle>
            <a:lvl1pPr marL="0" indent="0">
              <a:buNone/>
              <a:defRPr sz="2400" b="0">
                <a:solidFill>
                  <a:srgbClr val="0F64B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Slide Number Placeholder 5">
            <a:extLst>
              <a:ext uri="{FF2B5EF4-FFF2-40B4-BE49-F238E27FC236}">
                <a16:creationId xmlns:a16="http://schemas.microsoft.com/office/drawing/2014/main" id="{036468E6-8E98-DA6E-B642-BBA8F3E002C3}"/>
              </a:ext>
            </a:extLst>
          </p:cNvPr>
          <p:cNvSpPr>
            <a:spLocks noGrp="1"/>
          </p:cNvSpPr>
          <p:nvPr>
            <p:ph type="sldNum" sz="quarter" idx="4"/>
          </p:nvPr>
        </p:nvSpPr>
        <p:spPr>
          <a:xfrm>
            <a:off x="9653666" y="6356350"/>
            <a:ext cx="1700133" cy="365125"/>
          </a:xfrm>
          <a:prstGeom prst="rect">
            <a:avLst/>
          </a:prstGeom>
        </p:spPr>
        <p:txBody>
          <a:bodyPr vert="horz" lIns="91440" tIns="45720" rIns="91440" bIns="45720" rtlCol="0" anchor="ctr"/>
          <a:lstStyle>
            <a:lvl1pPr algn="r">
              <a:defRPr sz="1200" b="1">
                <a:solidFill>
                  <a:schemeClr val="tx1">
                    <a:tint val="82000"/>
                  </a:schemeClr>
                </a:solidFill>
                <a:latin typeface="+mn-lt"/>
              </a:defRPr>
            </a:lvl1pPr>
          </a:lstStyle>
          <a:p>
            <a:fld id="{8782BFEE-EB8F-DB48-8DE7-FAD35D4F1A54}" type="slidenum">
              <a:rPr lang="en-CH" smtClean="0"/>
              <a:pPr/>
              <a:t>‹#›</a:t>
            </a:fld>
            <a:endParaRPr lang="en-CH"/>
          </a:p>
        </p:txBody>
      </p:sp>
      <p:sp>
        <p:nvSpPr>
          <p:cNvPr id="4" name="Footer Placeholder 4">
            <a:extLst>
              <a:ext uri="{FF2B5EF4-FFF2-40B4-BE49-F238E27FC236}">
                <a16:creationId xmlns:a16="http://schemas.microsoft.com/office/drawing/2014/main" id="{F1922E51-770B-7CAC-B030-7A814836B1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2579194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2DC86773-EEF0-4F8D-8CEB-79E39F549C7E}"/>
              </a:ext>
            </a:extLst>
          </p:cNvPr>
          <p:cNvSpPr>
            <a:spLocks noGrp="1"/>
          </p:cNvSpPr>
          <p:nvPr>
            <p:ph type="pic" sz="quarter" idx="10"/>
          </p:nvPr>
        </p:nvSpPr>
        <p:spPr>
          <a:xfrm>
            <a:off x="1" y="0"/>
            <a:ext cx="12191998" cy="6857056"/>
          </a:xfrm>
          <a:custGeom>
            <a:avLst/>
            <a:gdLst>
              <a:gd name="connsiteX0" fmla="*/ 944399 w 12191998"/>
              <a:gd name="connsiteY0" fmla="*/ 1134000 h 6857056"/>
              <a:gd name="connsiteX1" fmla="*/ 944399 w 12191998"/>
              <a:gd name="connsiteY1" fmla="*/ 2278800 h 6857056"/>
              <a:gd name="connsiteX2" fmla="*/ 2089199 w 12191998"/>
              <a:gd name="connsiteY2" fmla="*/ 2278800 h 6857056"/>
              <a:gd name="connsiteX3" fmla="*/ 2089199 w 12191998"/>
              <a:gd name="connsiteY3" fmla="*/ 1134000 h 6857056"/>
              <a:gd name="connsiteX4" fmla="*/ 0 w 12191998"/>
              <a:gd name="connsiteY4" fmla="*/ 0 h 6857056"/>
              <a:gd name="connsiteX5" fmla="*/ 6668398 w 12191998"/>
              <a:gd name="connsiteY5" fmla="*/ 0 h 6857056"/>
              <a:gd name="connsiteX6" fmla="*/ 6668398 w 12191998"/>
              <a:gd name="connsiteY6" fmla="*/ 1144800 h 6857056"/>
              <a:gd name="connsiteX7" fmla="*/ 7813198 w 12191998"/>
              <a:gd name="connsiteY7" fmla="*/ 1144800 h 6857056"/>
              <a:gd name="connsiteX8" fmla="*/ 7813198 w 12191998"/>
              <a:gd name="connsiteY8" fmla="*/ 0 h 6857056"/>
              <a:gd name="connsiteX9" fmla="*/ 12191998 w 12191998"/>
              <a:gd name="connsiteY9" fmla="*/ 0 h 6857056"/>
              <a:gd name="connsiteX10" fmla="*/ 12191998 w 12191998"/>
              <a:gd name="connsiteY10" fmla="*/ 6857056 h 6857056"/>
              <a:gd name="connsiteX11" fmla="*/ 10102798 w 12191998"/>
              <a:gd name="connsiteY11" fmla="*/ 6857056 h 6857056"/>
              <a:gd name="connsiteX12" fmla="*/ 10102798 w 12191998"/>
              <a:gd name="connsiteY12" fmla="*/ 5713200 h 6857056"/>
              <a:gd name="connsiteX13" fmla="*/ 8957998 w 12191998"/>
              <a:gd name="connsiteY13" fmla="*/ 5713200 h 6857056"/>
              <a:gd name="connsiteX14" fmla="*/ 8957998 w 12191998"/>
              <a:gd name="connsiteY14" fmla="*/ 6857056 h 6857056"/>
              <a:gd name="connsiteX15" fmla="*/ 0 w 12191998"/>
              <a:gd name="connsiteY15" fmla="*/ 6857056 h 6857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8" h="6857056">
                <a:moveTo>
                  <a:pt x="944399" y="1134000"/>
                </a:moveTo>
                <a:lnTo>
                  <a:pt x="944399" y="2278800"/>
                </a:lnTo>
                <a:lnTo>
                  <a:pt x="2089199" y="2278800"/>
                </a:lnTo>
                <a:lnTo>
                  <a:pt x="2089199" y="1134000"/>
                </a:lnTo>
                <a:close/>
                <a:moveTo>
                  <a:pt x="0" y="0"/>
                </a:moveTo>
                <a:lnTo>
                  <a:pt x="6668398" y="0"/>
                </a:lnTo>
                <a:lnTo>
                  <a:pt x="6668398" y="1144800"/>
                </a:lnTo>
                <a:lnTo>
                  <a:pt x="7813198" y="1144800"/>
                </a:lnTo>
                <a:lnTo>
                  <a:pt x="7813198" y="0"/>
                </a:lnTo>
                <a:lnTo>
                  <a:pt x="12191998" y="0"/>
                </a:lnTo>
                <a:lnTo>
                  <a:pt x="12191998" y="6857056"/>
                </a:lnTo>
                <a:lnTo>
                  <a:pt x="10102798" y="6857056"/>
                </a:lnTo>
                <a:lnTo>
                  <a:pt x="10102798" y="5713200"/>
                </a:lnTo>
                <a:lnTo>
                  <a:pt x="8957998" y="5713200"/>
                </a:lnTo>
                <a:lnTo>
                  <a:pt x="8957998" y="6857056"/>
                </a:lnTo>
                <a:lnTo>
                  <a:pt x="0" y="6857056"/>
                </a:lnTo>
                <a:close/>
              </a:path>
            </a:pathLst>
          </a:custGeom>
          <a:solidFill>
            <a:schemeClr val="bg2">
              <a:lumMod val="75000"/>
            </a:schemeClr>
          </a:solidFill>
        </p:spPr>
        <p:txBody>
          <a:bodyPr wrap="square">
            <a:noAutofit/>
          </a:bodyPr>
          <a:lstStyle>
            <a:lvl1pPr>
              <a:defRPr sz="1200"/>
            </a:lvl1pPr>
          </a:lstStyle>
          <a:p>
            <a:endParaRPr lang="en-US"/>
          </a:p>
        </p:txBody>
      </p:sp>
      <p:sp>
        <p:nvSpPr>
          <p:cNvPr id="11" name="Rectangle 10">
            <a:extLst>
              <a:ext uri="{FF2B5EF4-FFF2-40B4-BE49-F238E27FC236}">
                <a16:creationId xmlns:a16="http://schemas.microsoft.com/office/drawing/2014/main" id="{E87F9828-0D30-8097-86E8-E4B317EE7B35}"/>
              </a:ext>
            </a:extLst>
          </p:cNvPr>
          <p:cNvSpPr/>
          <p:nvPr userDrawn="1"/>
        </p:nvSpPr>
        <p:spPr>
          <a:xfrm>
            <a:off x="11262281" y="2328499"/>
            <a:ext cx="1144798" cy="11447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Slide Number Placeholder 5">
            <a:extLst>
              <a:ext uri="{FF2B5EF4-FFF2-40B4-BE49-F238E27FC236}">
                <a16:creationId xmlns:a16="http://schemas.microsoft.com/office/drawing/2014/main" id="{25D2FCC0-AB7D-7B1A-6ABF-F8029DB7C3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bg1"/>
                </a:solidFill>
                <a:latin typeface="+mn-lt"/>
              </a:defRPr>
            </a:lvl1pPr>
          </a:lstStyle>
          <a:p>
            <a:fld id="{8782BFEE-EB8F-DB48-8DE7-FAD35D4F1A54}" type="slidenum">
              <a:rPr lang="en-CH" smtClean="0"/>
              <a:pPr/>
              <a:t>‹#›</a:t>
            </a:fld>
            <a:endParaRPr lang="en-CH"/>
          </a:p>
        </p:txBody>
      </p:sp>
      <p:sp>
        <p:nvSpPr>
          <p:cNvPr id="2" name="Footer Placeholder 4">
            <a:extLst>
              <a:ext uri="{FF2B5EF4-FFF2-40B4-BE49-F238E27FC236}">
                <a16:creationId xmlns:a16="http://schemas.microsoft.com/office/drawing/2014/main" id="{FFA8BE4A-6376-64FD-D45E-31C9E5EA4C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31633818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77441-15E6-529B-CC75-BCC5164C5545}"/>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AB183835-1BAF-5C30-17DC-1F0BD9A7C65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Footer Placeholder 4">
            <a:extLst>
              <a:ext uri="{FF2B5EF4-FFF2-40B4-BE49-F238E27FC236}">
                <a16:creationId xmlns:a16="http://schemas.microsoft.com/office/drawing/2014/main" id="{A0D81A6A-C7D9-250B-BD12-597EA649111F}"/>
              </a:ext>
            </a:extLst>
          </p:cNvPr>
          <p:cNvSpPr>
            <a:spLocks noGrp="1"/>
          </p:cNvSpPr>
          <p:nvPr>
            <p:ph type="ftr" sz="quarter" idx="11"/>
          </p:nvPr>
        </p:nvSpPr>
        <p:spPr/>
        <p:txBody>
          <a:bodyPr/>
          <a:lstStyle>
            <a:lvl1pPr>
              <a:defRPr>
                <a:latin typeface="+mn-lt"/>
              </a:defRPr>
            </a:lvl1pPr>
          </a:lstStyle>
          <a:p>
            <a:r>
              <a:rPr lang="en-GB"/>
              <a:t>©INPACE 2024-2027</a:t>
            </a:r>
            <a:endParaRPr lang="en-CH"/>
          </a:p>
        </p:txBody>
      </p:sp>
      <p:sp>
        <p:nvSpPr>
          <p:cNvPr id="6" name="Slide Number Placeholder 5">
            <a:extLst>
              <a:ext uri="{FF2B5EF4-FFF2-40B4-BE49-F238E27FC236}">
                <a16:creationId xmlns:a16="http://schemas.microsoft.com/office/drawing/2014/main" id="{C01D977A-2908-3895-DBD8-1FFE5AD3487A}"/>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Tree>
    <p:extLst>
      <p:ext uri="{BB962C8B-B14F-4D97-AF65-F5344CB8AC3E}">
        <p14:creationId xmlns:p14="http://schemas.microsoft.com/office/powerpoint/2010/main" val="1831188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15" name="Google Shape;23;p12">
            <a:extLst>
              <a:ext uri="{FF2B5EF4-FFF2-40B4-BE49-F238E27FC236}">
                <a16:creationId xmlns:a16="http://schemas.microsoft.com/office/drawing/2014/main" id="{32EE8820-00D8-EAAF-1813-CEB20A28839A}"/>
              </a:ext>
            </a:extLst>
          </p:cNvPr>
          <p:cNvSpPr txBox="1">
            <a:spLocks noGrp="1"/>
          </p:cNvSpPr>
          <p:nvPr>
            <p:ph type="subTitle" idx="1" hasCustomPrompt="1"/>
          </p:nvPr>
        </p:nvSpPr>
        <p:spPr>
          <a:xfrm>
            <a:off x="5628308" y="3429000"/>
            <a:ext cx="6109028" cy="128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3A3838"/>
              </a:buClr>
              <a:buSzPts val="2400"/>
              <a:buNone/>
              <a:defRPr sz="1800">
                <a:latin typeface="+mn-lt"/>
              </a:defRPr>
            </a:lvl1pPr>
            <a:lvl2pPr lvl="1" algn="ctr">
              <a:lnSpc>
                <a:spcPct val="90000"/>
              </a:lnSpc>
              <a:spcBef>
                <a:spcPts val="500"/>
              </a:spcBef>
              <a:spcAft>
                <a:spcPts val="0"/>
              </a:spcAft>
              <a:buClr>
                <a:srgbClr val="3A3838"/>
              </a:buClr>
              <a:buSzPts val="2000"/>
              <a:buNone/>
              <a:defRPr sz="2000"/>
            </a:lvl2pPr>
            <a:lvl3pPr lvl="2" algn="ctr">
              <a:lnSpc>
                <a:spcPct val="90000"/>
              </a:lnSpc>
              <a:spcBef>
                <a:spcPts val="500"/>
              </a:spcBef>
              <a:spcAft>
                <a:spcPts val="0"/>
              </a:spcAft>
              <a:buClr>
                <a:srgbClr val="3A3838"/>
              </a:buClr>
              <a:buSzPts val="1800"/>
              <a:buNone/>
              <a:defRPr sz="1800"/>
            </a:lvl3pPr>
            <a:lvl4pPr lvl="3" algn="ctr">
              <a:lnSpc>
                <a:spcPct val="90000"/>
              </a:lnSpc>
              <a:spcBef>
                <a:spcPts val="500"/>
              </a:spcBef>
              <a:spcAft>
                <a:spcPts val="0"/>
              </a:spcAft>
              <a:buClr>
                <a:srgbClr val="757070"/>
              </a:buClr>
              <a:buSzPts val="1600"/>
              <a:buNone/>
              <a:defRPr sz="1600"/>
            </a:lvl4pPr>
            <a:lvl5pPr lvl="4" algn="ctr">
              <a:lnSpc>
                <a:spcPct val="90000"/>
              </a:lnSpc>
              <a:spcBef>
                <a:spcPts val="500"/>
              </a:spcBef>
              <a:spcAft>
                <a:spcPts val="0"/>
              </a:spcAft>
              <a:buClr>
                <a:srgbClr val="75707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Add text</a:t>
            </a:r>
            <a:endParaRPr/>
          </a:p>
        </p:txBody>
      </p:sp>
      <p:sp>
        <p:nvSpPr>
          <p:cNvPr id="22" name="Picture Placeholder 21">
            <a:extLst>
              <a:ext uri="{FF2B5EF4-FFF2-40B4-BE49-F238E27FC236}">
                <a16:creationId xmlns:a16="http://schemas.microsoft.com/office/drawing/2014/main" id="{8C003599-EB4F-4E3D-BA8C-723BD6C7FE5E}"/>
              </a:ext>
            </a:extLst>
          </p:cNvPr>
          <p:cNvSpPr>
            <a:spLocks noGrp="1"/>
          </p:cNvSpPr>
          <p:nvPr>
            <p:ph type="pic" sz="quarter" idx="10"/>
          </p:nvPr>
        </p:nvSpPr>
        <p:spPr>
          <a:xfrm>
            <a:off x="1144800" y="1143000"/>
            <a:ext cx="3434400" cy="5715000"/>
          </a:xfrm>
          <a:custGeom>
            <a:avLst/>
            <a:gdLst>
              <a:gd name="connsiteX0" fmla="*/ 0 w 3434400"/>
              <a:gd name="connsiteY0" fmla="*/ 0 h 5715000"/>
              <a:gd name="connsiteX1" fmla="*/ 3434400 w 3434400"/>
              <a:gd name="connsiteY1" fmla="*/ 0 h 5715000"/>
              <a:gd name="connsiteX2" fmla="*/ 3434400 w 3434400"/>
              <a:gd name="connsiteY2" fmla="*/ 5715000 h 5715000"/>
              <a:gd name="connsiteX3" fmla="*/ 0 w 3434400"/>
              <a:gd name="connsiteY3" fmla="*/ 5715000 h 5715000"/>
              <a:gd name="connsiteX4" fmla="*/ 0 w 3434400"/>
              <a:gd name="connsiteY4" fmla="*/ 3425499 h 5715000"/>
              <a:gd name="connsiteX5" fmla="*/ 1144800 w 3434400"/>
              <a:gd name="connsiteY5" fmla="*/ 3425499 h 5715000"/>
              <a:gd name="connsiteX6" fmla="*/ 1144800 w 3434400"/>
              <a:gd name="connsiteY6" fmla="*/ 2282499 h 5715000"/>
              <a:gd name="connsiteX7" fmla="*/ 0 w 3434400"/>
              <a:gd name="connsiteY7" fmla="*/ 2282499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4400" h="5715000">
                <a:moveTo>
                  <a:pt x="0" y="0"/>
                </a:moveTo>
                <a:lnTo>
                  <a:pt x="3434400" y="0"/>
                </a:lnTo>
                <a:lnTo>
                  <a:pt x="3434400" y="5715000"/>
                </a:lnTo>
                <a:lnTo>
                  <a:pt x="0" y="5715000"/>
                </a:lnTo>
                <a:lnTo>
                  <a:pt x="0" y="3425499"/>
                </a:lnTo>
                <a:lnTo>
                  <a:pt x="1144800" y="3425499"/>
                </a:lnTo>
                <a:lnTo>
                  <a:pt x="1144800" y="2282499"/>
                </a:lnTo>
                <a:lnTo>
                  <a:pt x="0" y="2282499"/>
                </a:lnTo>
                <a:close/>
              </a:path>
            </a:pathLst>
          </a:custGeom>
          <a:solidFill>
            <a:schemeClr val="bg2">
              <a:lumMod val="75000"/>
            </a:schemeClr>
          </a:solidFill>
        </p:spPr>
        <p:txBody>
          <a:bodyPr wrap="square">
            <a:noAutofit/>
          </a:bodyPr>
          <a:lstStyle>
            <a:lvl1pPr>
              <a:defRPr sz="1200"/>
            </a:lvl1pPr>
          </a:lstStyle>
          <a:p>
            <a:endParaRPr lang="en-US"/>
          </a:p>
        </p:txBody>
      </p:sp>
      <p:sp>
        <p:nvSpPr>
          <p:cNvPr id="25" name="Title 21">
            <a:extLst>
              <a:ext uri="{FF2B5EF4-FFF2-40B4-BE49-F238E27FC236}">
                <a16:creationId xmlns:a16="http://schemas.microsoft.com/office/drawing/2014/main" id="{BFAACF12-69E7-4C69-B095-BFC8B58CC987}"/>
              </a:ext>
            </a:extLst>
          </p:cNvPr>
          <p:cNvSpPr>
            <a:spLocks noGrp="1"/>
          </p:cNvSpPr>
          <p:nvPr>
            <p:ph type="title" hasCustomPrompt="1"/>
          </p:nvPr>
        </p:nvSpPr>
        <p:spPr>
          <a:xfrm>
            <a:off x="5628308" y="1685756"/>
            <a:ext cx="6109028" cy="775185"/>
          </a:xfrm>
        </p:spPr>
        <p:txBody>
          <a:bodyPr wrap="square" tIns="108000" bIns="108000">
            <a:spAutoFit/>
          </a:bodyPr>
          <a:lstStyle>
            <a:lvl1pPr>
              <a:defRPr sz="4000">
                <a:solidFill>
                  <a:srgbClr val="041680"/>
                </a:solidFill>
              </a:defRPr>
            </a:lvl1pPr>
          </a:lstStyle>
          <a:p>
            <a:r>
              <a:rPr lang="en-US"/>
              <a:t>Add Your Title Here</a:t>
            </a:r>
          </a:p>
        </p:txBody>
      </p:sp>
      <p:sp>
        <p:nvSpPr>
          <p:cNvPr id="19" name="Text Placeholder 2">
            <a:extLst>
              <a:ext uri="{FF2B5EF4-FFF2-40B4-BE49-F238E27FC236}">
                <a16:creationId xmlns:a16="http://schemas.microsoft.com/office/drawing/2014/main" id="{7DC39F18-301E-7267-DAEC-5794C30D47B1}"/>
              </a:ext>
            </a:extLst>
          </p:cNvPr>
          <p:cNvSpPr>
            <a:spLocks noGrp="1"/>
          </p:cNvSpPr>
          <p:nvPr>
            <p:ph type="body" idx="11" hasCustomPrompt="1"/>
          </p:nvPr>
        </p:nvSpPr>
        <p:spPr>
          <a:xfrm>
            <a:off x="5628308" y="2445544"/>
            <a:ext cx="5157787" cy="558153"/>
          </a:xfrm>
        </p:spPr>
        <p:txBody>
          <a:bodyPr anchor="b"/>
          <a:lstStyle>
            <a:lvl1pPr marL="0" indent="0">
              <a:buNone/>
              <a:defRPr sz="2400" b="0">
                <a:solidFill>
                  <a:srgbClr val="0F64B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Add subtitle</a:t>
            </a:r>
          </a:p>
        </p:txBody>
      </p:sp>
      <p:sp>
        <p:nvSpPr>
          <p:cNvPr id="21" name="Slide Number Placeholder 5">
            <a:extLst>
              <a:ext uri="{FF2B5EF4-FFF2-40B4-BE49-F238E27FC236}">
                <a16:creationId xmlns:a16="http://schemas.microsoft.com/office/drawing/2014/main" id="{99E3EB97-4E0F-2D54-61F7-43464FF7A8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82000"/>
                  </a:schemeClr>
                </a:solidFill>
                <a:latin typeface="+mn-lt"/>
              </a:defRPr>
            </a:lvl1pPr>
          </a:lstStyle>
          <a:p>
            <a:fld id="{8782BFEE-EB8F-DB48-8DE7-FAD35D4F1A54}" type="slidenum">
              <a:rPr lang="en-CH" smtClean="0"/>
              <a:pPr/>
              <a:t>‹#›</a:t>
            </a:fld>
            <a:endParaRPr lang="en-CH"/>
          </a:p>
        </p:txBody>
      </p:sp>
      <p:sp>
        <p:nvSpPr>
          <p:cNvPr id="2" name="Footer Placeholder 4">
            <a:extLst>
              <a:ext uri="{FF2B5EF4-FFF2-40B4-BE49-F238E27FC236}">
                <a16:creationId xmlns:a16="http://schemas.microsoft.com/office/drawing/2014/main" id="{08C3A7A9-6F25-9DB6-7F2B-C55F5FCAF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2298390300"/>
      </p:ext>
    </p:extLst>
  </p:cSld>
  <p:clrMapOvr>
    <a:masterClrMapping/>
  </p:clrMapOvr>
  <p:extLst>
    <p:ext uri="{DCECCB84-F9BA-43D5-87BE-67443E8EF086}">
      <p15:sldGuideLst xmlns:p15="http://schemas.microsoft.com/office/powerpoint/2012/main">
        <p15:guide id="1" orient="horz" pos="2160">
          <p15:clr>
            <a:srgbClr val="FBAE40"/>
          </p15:clr>
        </p15:guide>
        <p15:guide id="2" pos="381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94A3240-B839-09CB-DD15-32F9C2C91646}"/>
              </a:ext>
            </a:extLst>
          </p:cNvPr>
          <p:cNvSpPr/>
          <p:nvPr userDrawn="1"/>
        </p:nvSpPr>
        <p:spPr>
          <a:xfrm>
            <a:off x="11047200" y="5715000"/>
            <a:ext cx="1144800" cy="1143000"/>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63F0480-ADA2-0078-3C29-6BB676082D9A}"/>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
        <p:nvSpPr>
          <p:cNvPr id="11" name="Title 1">
            <a:extLst>
              <a:ext uri="{FF2B5EF4-FFF2-40B4-BE49-F238E27FC236}">
                <a16:creationId xmlns:a16="http://schemas.microsoft.com/office/drawing/2014/main" id="{1BB1EA8D-9775-81E6-E26A-CF097C8FD0B4}"/>
              </a:ext>
            </a:extLst>
          </p:cNvPr>
          <p:cNvSpPr>
            <a:spLocks noGrp="1"/>
          </p:cNvSpPr>
          <p:nvPr>
            <p:ph type="title"/>
          </p:nvPr>
        </p:nvSpPr>
        <p:spPr>
          <a:xfrm>
            <a:off x="838200" y="365125"/>
            <a:ext cx="10515600" cy="1325563"/>
          </a:xfrm>
        </p:spPr>
        <p:txBody>
          <a:bodyPr/>
          <a:lstStyle>
            <a:lvl1pPr>
              <a:defRPr>
                <a:solidFill>
                  <a:srgbClr val="041680"/>
                </a:solidFill>
                <a:latin typeface="+mj-lt"/>
              </a:defRPr>
            </a:lvl1pPr>
          </a:lstStyle>
          <a:p>
            <a:r>
              <a:rPr lang="en-GB"/>
              <a:t>Click to edit Master title style</a:t>
            </a:r>
            <a:endParaRPr lang="en-CH"/>
          </a:p>
        </p:txBody>
      </p:sp>
      <p:sp>
        <p:nvSpPr>
          <p:cNvPr id="12" name="Content Placeholder 2">
            <a:extLst>
              <a:ext uri="{FF2B5EF4-FFF2-40B4-BE49-F238E27FC236}">
                <a16:creationId xmlns:a16="http://schemas.microsoft.com/office/drawing/2014/main" id="{286B99F8-E4A8-1EEF-4B63-80C6A002DAF1}"/>
              </a:ext>
            </a:extLst>
          </p:cNvPr>
          <p:cNvSpPr>
            <a:spLocks noGrp="1"/>
          </p:cNvSpPr>
          <p:nvPr>
            <p:ph sz="half" idx="1"/>
          </p:nvPr>
        </p:nvSpPr>
        <p:spPr>
          <a:xfrm>
            <a:off x="838200" y="2285999"/>
            <a:ext cx="5181600" cy="38909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13" name="Content Placeholder 3">
            <a:extLst>
              <a:ext uri="{FF2B5EF4-FFF2-40B4-BE49-F238E27FC236}">
                <a16:creationId xmlns:a16="http://schemas.microsoft.com/office/drawing/2014/main" id="{840112B7-9854-6097-ABD5-7213A0EBC028}"/>
              </a:ext>
            </a:extLst>
          </p:cNvPr>
          <p:cNvSpPr>
            <a:spLocks noGrp="1"/>
          </p:cNvSpPr>
          <p:nvPr>
            <p:ph sz="half" idx="2"/>
          </p:nvPr>
        </p:nvSpPr>
        <p:spPr>
          <a:xfrm>
            <a:off x="6172200" y="2285999"/>
            <a:ext cx="5181600" cy="389096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14" name="Text Placeholder 2">
            <a:extLst>
              <a:ext uri="{FF2B5EF4-FFF2-40B4-BE49-F238E27FC236}">
                <a16:creationId xmlns:a16="http://schemas.microsoft.com/office/drawing/2014/main" id="{AACEF368-B6E5-9A23-ED00-310CACD645DD}"/>
              </a:ext>
            </a:extLst>
          </p:cNvPr>
          <p:cNvSpPr>
            <a:spLocks noGrp="1"/>
          </p:cNvSpPr>
          <p:nvPr>
            <p:ph type="body" idx="13"/>
          </p:nvPr>
        </p:nvSpPr>
        <p:spPr>
          <a:xfrm>
            <a:off x="838200" y="1474958"/>
            <a:ext cx="5464387" cy="558153"/>
          </a:xfrm>
        </p:spPr>
        <p:txBody>
          <a:bodyPr anchor="b"/>
          <a:lstStyle>
            <a:lvl1pPr marL="0" indent="0">
              <a:buNone/>
              <a:defRPr sz="2400" b="0">
                <a:solidFill>
                  <a:srgbClr val="0F64BE"/>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Rectangle 16">
            <a:extLst>
              <a:ext uri="{FF2B5EF4-FFF2-40B4-BE49-F238E27FC236}">
                <a16:creationId xmlns:a16="http://schemas.microsoft.com/office/drawing/2014/main" id="{6FD43367-4144-F475-5BA7-28673164754C}"/>
              </a:ext>
            </a:extLst>
          </p:cNvPr>
          <p:cNvSpPr/>
          <p:nvPr userDrawn="1"/>
        </p:nvSpPr>
        <p:spPr>
          <a:xfrm>
            <a:off x="0" y="3622936"/>
            <a:ext cx="572400" cy="1143000"/>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58B469C-6540-E6B5-177D-2A58471E6D10}"/>
              </a:ext>
            </a:extLst>
          </p:cNvPr>
          <p:cNvSpPr/>
          <p:nvPr userDrawn="1"/>
        </p:nvSpPr>
        <p:spPr>
          <a:xfrm>
            <a:off x="0" y="0"/>
            <a:ext cx="572400" cy="3622936"/>
          </a:xfrm>
          <a:prstGeom prst="rect">
            <a:avLst/>
          </a:prstGeom>
          <a:solidFill>
            <a:srgbClr val="0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4">
            <a:extLst>
              <a:ext uri="{FF2B5EF4-FFF2-40B4-BE49-F238E27FC236}">
                <a16:creationId xmlns:a16="http://schemas.microsoft.com/office/drawing/2014/main" id="{E67B02AB-7F0C-0BA9-C3B1-510B7EC5A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299678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FEDD73-53F6-C209-FBDC-24CB07D112A8}"/>
              </a:ext>
            </a:extLst>
          </p:cNvPr>
          <p:cNvSpPr/>
          <p:nvPr userDrawn="1"/>
        </p:nvSpPr>
        <p:spPr>
          <a:xfrm>
            <a:off x="0" y="1034321"/>
            <a:ext cx="381000" cy="1839953"/>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8343E60-323B-162E-1337-29A9099671AC}"/>
              </a:ext>
            </a:extLst>
          </p:cNvPr>
          <p:cNvSpPr/>
          <p:nvPr userDrawn="1"/>
        </p:nvSpPr>
        <p:spPr>
          <a:xfrm>
            <a:off x="11353800" y="5158597"/>
            <a:ext cx="838200" cy="1699404"/>
          </a:xfrm>
          <a:prstGeom prst="rect">
            <a:avLst/>
          </a:prstGeom>
          <a:solidFill>
            <a:srgbClr val="DE29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E1BB45-9556-5312-6FB9-F5F39A926CA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6AB973BC-1FF0-FF34-F11C-162CB945A1D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E63316F4-367E-0DC7-7DA8-210080906D3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Slide Number Placeholder 6">
            <a:extLst>
              <a:ext uri="{FF2B5EF4-FFF2-40B4-BE49-F238E27FC236}">
                <a16:creationId xmlns:a16="http://schemas.microsoft.com/office/drawing/2014/main" id="{71F62444-ECEE-C63D-4386-9E32FFEFB795}"/>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
        <p:nvSpPr>
          <p:cNvPr id="8" name="Rectangle 7">
            <a:extLst>
              <a:ext uri="{FF2B5EF4-FFF2-40B4-BE49-F238E27FC236}">
                <a16:creationId xmlns:a16="http://schemas.microsoft.com/office/drawing/2014/main" id="{E86CB67D-1DE2-5389-028B-EB2307C670C8}"/>
              </a:ext>
            </a:extLst>
          </p:cNvPr>
          <p:cNvSpPr/>
          <p:nvPr userDrawn="1"/>
        </p:nvSpPr>
        <p:spPr>
          <a:xfrm>
            <a:off x="0" y="0"/>
            <a:ext cx="838200" cy="1143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a:extLst>
              <a:ext uri="{FF2B5EF4-FFF2-40B4-BE49-F238E27FC236}">
                <a16:creationId xmlns:a16="http://schemas.microsoft.com/office/drawing/2014/main" id="{C99DECFB-9807-0ED5-5AAC-86854CF15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382754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8D38-1D2B-F17A-372C-74EB696271E4}"/>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8C78D322-C3FF-E530-40F7-583FD19D30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C8255E9-DA82-1377-5A10-93C25ED30E1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0DF27D7A-2090-F3D3-D491-D237591769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528A53-0A98-AA45-74EF-5DC68DC9766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9" name="Slide Number Placeholder 8">
            <a:extLst>
              <a:ext uri="{FF2B5EF4-FFF2-40B4-BE49-F238E27FC236}">
                <a16:creationId xmlns:a16="http://schemas.microsoft.com/office/drawing/2014/main" id="{76CC56F8-B209-C34F-961E-FA41F499A6C8}"/>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
        <p:nvSpPr>
          <p:cNvPr id="10" name="Rectangle 9">
            <a:extLst>
              <a:ext uri="{FF2B5EF4-FFF2-40B4-BE49-F238E27FC236}">
                <a16:creationId xmlns:a16="http://schemas.microsoft.com/office/drawing/2014/main" id="{FA09FCF7-4D8C-5219-05D1-7A22DD9ACA78}"/>
              </a:ext>
            </a:extLst>
          </p:cNvPr>
          <p:cNvSpPr/>
          <p:nvPr userDrawn="1"/>
        </p:nvSpPr>
        <p:spPr>
          <a:xfrm>
            <a:off x="793" y="-37711"/>
            <a:ext cx="835819" cy="658813"/>
          </a:xfrm>
          <a:prstGeom prst="rect">
            <a:avLst/>
          </a:prstGeom>
          <a:solidFill>
            <a:srgbClr val="0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F2AD511-41D2-1D83-52D2-5C07CB9A6B70}"/>
              </a:ext>
            </a:extLst>
          </p:cNvPr>
          <p:cNvSpPr/>
          <p:nvPr userDrawn="1"/>
        </p:nvSpPr>
        <p:spPr>
          <a:xfrm>
            <a:off x="-1" y="4015597"/>
            <a:ext cx="419100" cy="1143000"/>
          </a:xfrm>
          <a:prstGeom prst="rect">
            <a:avLst/>
          </a:prstGeom>
          <a:solidFill>
            <a:srgbClr val="036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573ADC-A220-94E6-5E14-3691C64B1470}"/>
              </a:ext>
            </a:extLst>
          </p:cNvPr>
          <p:cNvSpPr/>
          <p:nvPr userDrawn="1"/>
        </p:nvSpPr>
        <p:spPr>
          <a:xfrm>
            <a:off x="-1" y="5143979"/>
            <a:ext cx="665163" cy="171402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0C5AEB-393C-1337-7511-68FEBDAC2B77}"/>
              </a:ext>
            </a:extLst>
          </p:cNvPr>
          <p:cNvSpPr/>
          <p:nvPr userDrawn="1"/>
        </p:nvSpPr>
        <p:spPr>
          <a:xfrm>
            <a:off x="11352362" y="3433313"/>
            <a:ext cx="836612" cy="805672"/>
          </a:xfrm>
          <a:prstGeom prst="rect">
            <a:avLst/>
          </a:prstGeom>
          <a:solidFill>
            <a:srgbClr val="036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4">
            <a:extLst>
              <a:ext uri="{FF2B5EF4-FFF2-40B4-BE49-F238E27FC236}">
                <a16:creationId xmlns:a16="http://schemas.microsoft.com/office/drawing/2014/main" id="{B0F228C8-3D19-D676-3E9E-23325784A2DB}"/>
              </a:ext>
            </a:extLst>
          </p:cNvPr>
          <p:cNvSpPr>
            <a:spLocks noGrp="1"/>
          </p:cNvSpPr>
          <p:nvPr>
            <p:ph type="ftr" sz="quarter" idx="1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87020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A447-B8CC-E664-4339-D4BBF12E4BDA}"/>
              </a:ext>
            </a:extLst>
          </p:cNvPr>
          <p:cNvSpPr>
            <a:spLocks noGrp="1"/>
          </p:cNvSpPr>
          <p:nvPr>
            <p:ph type="title"/>
          </p:nvPr>
        </p:nvSpPr>
        <p:spPr/>
        <p:txBody>
          <a:bodyPr/>
          <a:lstStyle/>
          <a:p>
            <a:r>
              <a:rPr lang="en-GB"/>
              <a:t>Click to edit Master title style</a:t>
            </a:r>
            <a:endParaRPr lang="en-CH"/>
          </a:p>
        </p:txBody>
      </p:sp>
      <p:sp>
        <p:nvSpPr>
          <p:cNvPr id="5" name="Slide Number Placeholder 4">
            <a:extLst>
              <a:ext uri="{FF2B5EF4-FFF2-40B4-BE49-F238E27FC236}">
                <a16:creationId xmlns:a16="http://schemas.microsoft.com/office/drawing/2014/main" id="{949574C3-8038-5F3C-24DA-E2476AC36571}"/>
              </a:ext>
            </a:extLst>
          </p:cNvPr>
          <p:cNvSpPr>
            <a:spLocks noGrp="1"/>
          </p:cNvSpPr>
          <p:nvPr>
            <p:ph type="sldNum" sz="quarter" idx="12"/>
          </p:nvPr>
        </p:nvSpPr>
        <p:spPr/>
        <p:txBody>
          <a:bodyPr/>
          <a:lstStyle>
            <a:lvl1pPr>
              <a:defRPr>
                <a:latin typeface="+mn-lt"/>
              </a:defRPr>
            </a:lvl1pPr>
          </a:lstStyle>
          <a:p>
            <a:fld id="{8782BFEE-EB8F-DB48-8DE7-FAD35D4F1A54}" type="slidenum">
              <a:rPr lang="en-CH" smtClean="0"/>
              <a:pPr/>
              <a:t>‹#›</a:t>
            </a:fld>
            <a:endParaRPr lang="en-CH"/>
          </a:p>
        </p:txBody>
      </p:sp>
      <p:sp>
        <p:nvSpPr>
          <p:cNvPr id="6" name="Google Shape;93;p25">
            <a:extLst>
              <a:ext uri="{FF2B5EF4-FFF2-40B4-BE49-F238E27FC236}">
                <a16:creationId xmlns:a16="http://schemas.microsoft.com/office/drawing/2014/main" id="{1F1EC71E-3BF1-3E4F-C49E-663DF1796BFD}"/>
              </a:ext>
            </a:extLst>
          </p:cNvPr>
          <p:cNvSpPr>
            <a:spLocks noGrp="1"/>
          </p:cNvSpPr>
          <p:nvPr>
            <p:ph type="tbl" idx="2"/>
          </p:nvPr>
        </p:nvSpPr>
        <p:spPr>
          <a:xfrm>
            <a:off x="838200" y="2018581"/>
            <a:ext cx="10515600" cy="4110757"/>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b="0" i="0" u="none" strike="noStrike" cap="none">
                <a:solidFill>
                  <a:srgbClr val="000000"/>
                </a:solidFill>
                <a:latin typeface="+mn-lt"/>
                <a:ea typeface="Helvetica" pitchFamily="2" charset="0"/>
                <a:cs typeface="Calibri" panose="020F0502020204030204" pitchFamily="34" charset="0"/>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 name="Footer Placeholder 4">
            <a:extLst>
              <a:ext uri="{FF2B5EF4-FFF2-40B4-BE49-F238E27FC236}">
                <a16:creationId xmlns:a16="http://schemas.microsoft.com/office/drawing/2014/main" id="{4A27BDFC-A4B3-F84F-EA04-5D239F0F22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mn-lt"/>
              </a:defRPr>
            </a:lvl1p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950555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84BBB6-5433-3007-442A-B6993E0C59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BA15AAE1-1ABD-3AFC-56B3-AEFFFB906F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Footer Placeholder 4">
            <a:extLst>
              <a:ext uri="{FF2B5EF4-FFF2-40B4-BE49-F238E27FC236}">
                <a16:creationId xmlns:a16="http://schemas.microsoft.com/office/drawing/2014/main" id="{F7030114-9DB3-8B8C-1906-BCBDB7A3FD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lumMod val="95000"/>
                    <a:lumOff val="5000"/>
                  </a:schemeClr>
                </a:solidFill>
                <a:latin typeface="Helvetica" pitchFamily="2" charset="0"/>
              </a:defRPr>
            </a:lvl1pPr>
          </a:lstStyle>
          <a:p>
            <a:pPr>
              <a:buClr>
                <a:srgbClr val="2B3990"/>
              </a:buClr>
              <a:buSzPts val="1200"/>
              <a:buFont typeface="Lato"/>
              <a:buNone/>
            </a:pPr>
            <a:r>
              <a:rPr lang="en-GB">
                <a:ea typeface="Lato"/>
                <a:cs typeface="Lato"/>
                <a:sym typeface="Lato"/>
              </a:rPr>
              <a:t>©INPACE 2024-2027</a:t>
            </a:r>
            <a:endParaRPr lang="en-GB"/>
          </a:p>
        </p:txBody>
      </p:sp>
      <p:sp>
        <p:nvSpPr>
          <p:cNvPr id="6" name="Slide Number Placeholder 5">
            <a:extLst>
              <a:ext uri="{FF2B5EF4-FFF2-40B4-BE49-F238E27FC236}">
                <a16:creationId xmlns:a16="http://schemas.microsoft.com/office/drawing/2014/main" id="{763D2D44-6510-6C58-FC58-B02DA3DFF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82000"/>
                  </a:schemeClr>
                </a:solidFill>
                <a:latin typeface="Helvetica" pitchFamily="2" charset="0"/>
              </a:defRPr>
            </a:lvl1pPr>
          </a:lstStyle>
          <a:p>
            <a:fld id="{8782BFEE-EB8F-DB48-8DE7-FAD35D4F1A54}" type="slidenum">
              <a:rPr lang="en-CH" smtClean="0"/>
              <a:pPr/>
              <a:t>‹#›</a:t>
            </a:fld>
            <a:endParaRPr lang="en-CH"/>
          </a:p>
        </p:txBody>
      </p:sp>
      <p:pic>
        <p:nvPicPr>
          <p:cNvPr id="8" name="Picture 7">
            <a:extLst>
              <a:ext uri="{FF2B5EF4-FFF2-40B4-BE49-F238E27FC236}">
                <a16:creationId xmlns:a16="http://schemas.microsoft.com/office/drawing/2014/main" id="{B9583E15-49A9-8B09-CB80-41DF06FDEA04}"/>
              </a:ext>
            </a:extLst>
          </p:cNvPr>
          <p:cNvPicPr>
            <a:picLocks noChangeAspect="1"/>
          </p:cNvPicPr>
          <p:nvPr userDrawn="1"/>
        </p:nvPicPr>
        <p:blipFill>
          <a:blip r:embed="rId13"/>
          <a:srcRect/>
          <a:stretch/>
        </p:blipFill>
        <p:spPr>
          <a:xfrm>
            <a:off x="751797" y="6423574"/>
            <a:ext cx="1201506" cy="230674"/>
          </a:xfrm>
          <a:prstGeom prst="rect">
            <a:avLst/>
          </a:prstGeom>
        </p:spPr>
      </p:pic>
    </p:spTree>
    <p:extLst>
      <p:ext uri="{BB962C8B-B14F-4D97-AF65-F5344CB8AC3E}">
        <p14:creationId xmlns:p14="http://schemas.microsoft.com/office/powerpoint/2010/main" val="213295321"/>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2" r:id="rId3"/>
    <p:sldLayoutId id="2147483665" r:id="rId4"/>
    <p:sldLayoutId id="2147483663" r:id="rId5"/>
    <p:sldLayoutId id="2147483650" r:id="rId6"/>
    <p:sldLayoutId id="2147483664" r:id="rId7"/>
    <p:sldLayoutId id="2147483651" r:id="rId8"/>
    <p:sldLayoutId id="2147483652" r:id="rId9"/>
    <p:sldLayoutId id="2147483653" r:id="rId10"/>
    <p:sldLayoutId id="2147483654" r:id="rId11"/>
  </p:sldLayoutIdLst>
  <p:hf hdr="0"/>
  <p:txStyles>
    <p:titleStyle>
      <a:lvl1pPr algn="l" defTabSz="914400" rtl="0" eaLnBrk="1" latinLnBrk="0" hangingPunct="1">
        <a:lnSpc>
          <a:spcPct val="90000"/>
        </a:lnSpc>
        <a:spcBef>
          <a:spcPct val="0"/>
        </a:spcBef>
        <a:buNone/>
        <a:defRPr sz="4000" b="1" kern="1200">
          <a:solidFill>
            <a:srgbClr val="041680"/>
          </a:solidFill>
          <a:latin typeface="+mj-lt"/>
          <a:ea typeface="Lato" panose="020F0502020204030203" pitchFamily="34" charset="0"/>
          <a:cs typeface="Lato" panose="020F0502020204030203" pitchFamily="34" charset="0"/>
        </a:defRPr>
      </a:lvl1pPr>
    </p:titleStyle>
    <p:bodyStyle>
      <a:lvl1pPr marL="228600" indent="-228600" algn="l" defTabSz="914400" rtl="0" eaLnBrk="1" latinLnBrk="0" hangingPunct="1">
        <a:lnSpc>
          <a:spcPct val="90000"/>
        </a:lnSpc>
        <a:spcBef>
          <a:spcPts val="1000"/>
        </a:spcBef>
        <a:buSzPct val="120000"/>
        <a:buFontTx/>
        <a:buBlip>
          <a:blip>
            <a:extLst>
              <a:ext uri="{96DAC541-7B7A-43D3-8B79-37D633B846F1}">
                <asvg:svgBlip xmlns:asvg="http://schemas.microsoft.com/office/drawing/2016/SVG/main" r:embed="rId14"/>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buBlip>
          <a:blip>
            <a:extLst>
              <a:ext uri="{96DAC541-7B7A-43D3-8B79-37D633B846F1}">
                <asvg:svgBlip xmlns:asvg="http://schemas.microsoft.com/office/drawing/2016/SVG/main" r:embed="rId15"/>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allpapercave.com/european-union-wallpapers" TargetMode="External"/><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pxhere.com/es/photo/1563077" TargetMode="External"/><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hyperlink" Target="https://egcp.enrich-global.eu/communities/inpace"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3.jpe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hyperlink" Target="https://www.switchsg.org/" TargetMode="External"/><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hyperlink" Target="https://inpacehub.eu/eu-indo-pacific-digital-partnership-conference-2025/" TargetMode="External"/><Relationship Id="rId5" Type="http://schemas.openxmlformats.org/officeDocument/2006/relationships/image" Target="../media/image19.jpeg"/><Relationship Id="rId15" Type="http://schemas.openxmlformats.org/officeDocument/2006/relationships/image" Target="../media/image24.jpeg"/><Relationship Id="rId10" Type="http://schemas.openxmlformats.org/officeDocument/2006/relationships/image" Target="../media/image3.svg"/><Relationship Id="rId4" Type="http://schemas.openxmlformats.org/officeDocument/2006/relationships/image" Target="../media/image18.jpeg"/><Relationship Id="rId9" Type="http://schemas.openxmlformats.org/officeDocument/2006/relationships/image" Target="../media/image2.svg"/><Relationship Id="rId14" Type="http://schemas.openxmlformats.org/officeDocument/2006/relationships/hyperlink" Target="https://framevr.io/inpac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inpacehub.eu/engage-with-us/"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inpacehub.eu/2024/10/28/inpace-symposium-report/" TargetMode="External"/><Relationship Id="rId7" Type="http://schemas.openxmlformats.org/officeDocument/2006/relationships/hyperlink" Target="https://inpacehub.eu/seoul-event-eu-korea" TargetMode="External"/><Relationship Id="rId2" Type="http://schemas.openxmlformats.org/officeDocument/2006/relationships/hyperlink" Target="https://egcp.enrich-global.eu/communities/inpace" TargetMode="External"/><Relationship Id="rId1" Type="http://schemas.openxmlformats.org/officeDocument/2006/relationships/slideLayout" Target="../slideLayouts/slideLayout3.xml"/><Relationship Id="rId6" Type="http://schemas.openxmlformats.org/officeDocument/2006/relationships/hyperlink" Target="https://inpacehub.eu/eu-japan-digital-week-2026/" TargetMode="External"/><Relationship Id="rId5" Type="http://schemas.openxmlformats.org/officeDocument/2006/relationships/hyperlink" Target="https://inpacehub.eu/eu-indo-pacific-digital-partnership-conference-2025" TargetMode="External"/><Relationship Id="rId4" Type="http://schemas.openxmlformats.org/officeDocument/2006/relationships/hyperlink" Target="https://inpacehub.eu/2025/04/16/eu-japan-digital-week-2025-shaping-the-future-of-digital-collaboratio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hyperlink" Target="http://www.inpacehub.eu" TargetMode="External"/><Relationship Id="rId3" Type="http://schemas.openxmlformats.org/officeDocument/2006/relationships/image" Target="../media/image30.png"/><Relationship Id="rId7" Type="http://schemas.openxmlformats.org/officeDocument/2006/relationships/hyperlink" Target="https://www.inpacehub.eu/" TargetMode="External"/><Relationship Id="rId12" Type="http://schemas.openxmlformats.org/officeDocument/2006/relationships/hyperlink" Target="https://egcp.enrich-global.eu/communities/inpace"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mailto:info@inpacehub.eu" TargetMode="External"/><Relationship Id="rId11" Type="http://schemas.openxmlformats.org/officeDocument/2006/relationships/image" Target="../media/image34.emf"/><Relationship Id="rId5" Type="http://schemas.openxmlformats.org/officeDocument/2006/relationships/image" Target="../media/image32.png"/><Relationship Id="rId10" Type="http://schemas.openxmlformats.org/officeDocument/2006/relationships/image" Target="../media/image33.emf"/><Relationship Id="rId4" Type="http://schemas.openxmlformats.org/officeDocument/2006/relationships/image" Target="../media/image31.png"/><Relationship Id="rId9" Type="http://schemas.openxmlformats.org/officeDocument/2006/relationships/hyperlink" Target="https://www.linkedin.com/company/inpacehub"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jpe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Several flags flying in the wind&#10;&#10;Description automatically generated">
            <a:extLst>
              <a:ext uri="{FF2B5EF4-FFF2-40B4-BE49-F238E27FC236}">
                <a16:creationId xmlns:a16="http://schemas.microsoft.com/office/drawing/2014/main" id="{6F6ED5F8-2485-0F30-CD59-C34169E4137E}"/>
              </a:ext>
            </a:extLst>
          </p:cNvPr>
          <p:cNvPicPr>
            <a:picLocks noChangeAspect="1"/>
          </p:cNvPicPr>
          <p:nvPr/>
        </p:nvPicPr>
        <p:blipFill rotWithShape="1">
          <a:blip r:embed="rId2"/>
          <a:srcRect l="5393" t="608" r="55500" b="-608"/>
          <a:stretch/>
        </p:blipFill>
        <p:spPr>
          <a:xfrm>
            <a:off x="6950414" y="557306"/>
            <a:ext cx="4680466" cy="5834532"/>
          </a:xfrm>
          <a:prstGeom prst="rect">
            <a:avLst/>
          </a:prstGeom>
        </p:spPr>
      </p:pic>
      <p:sp>
        <p:nvSpPr>
          <p:cNvPr id="3" name="Title 2">
            <a:extLst>
              <a:ext uri="{FF2B5EF4-FFF2-40B4-BE49-F238E27FC236}">
                <a16:creationId xmlns:a16="http://schemas.microsoft.com/office/drawing/2014/main" id="{B3A3527E-3E3B-8ACD-D8E6-37528284FD49}"/>
              </a:ext>
            </a:extLst>
          </p:cNvPr>
          <p:cNvSpPr>
            <a:spLocks noGrp="1"/>
          </p:cNvSpPr>
          <p:nvPr>
            <p:ph type="title"/>
          </p:nvPr>
        </p:nvSpPr>
        <p:spPr>
          <a:xfrm>
            <a:off x="511624" y="2407594"/>
            <a:ext cx="4964718" cy="1326105"/>
          </a:xfrm>
        </p:spPr>
        <p:txBody>
          <a:bodyPr/>
          <a:lstStyle/>
          <a:p>
            <a:r>
              <a:rPr lang="en-US">
                <a:ea typeface="Lato"/>
                <a:cs typeface="Arial"/>
              </a:rPr>
              <a:t>Ask Us Anything Session</a:t>
            </a:r>
            <a:endParaRPr lang="en-US" b="0">
              <a:solidFill>
                <a:srgbClr val="000000"/>
              </a:solidFill>
              <a:ea typeface="Lato"/>
              <a:cs typeface="Arial"/>
            </a:endParaRPr>
          </a:p>
        </p:txBody>
      </p:sp>
      <p:sp>
        <p:nvSpPr>
          <p:cNvPr id="7" name="Text Placeholder 6">
            <a:extLst>
              <a:ext uri="{FF2B5EF4-FFF2-40B4-BE49-F238E27FC236}">
                <a16:creationId xmlns:a16="http://schemas.microsoft.com/office/drawing/2014/main" id="{7B0AF98A-721B-D0FE-A45A-E489D23388B0}"/>
              </a:ext>
            </a:extLst>
          </p:cNvPr>
          <p:cNvSpPr>
            <a:spLocks noGrp="1"/>
          </p:cNvSpPr>
          <p:nvPr>
            <p:ph type="body" idx="4"/>
          </p:nvPr>
        </p:nvSpPr>
        <p:spPr>
          <a:xfrm>
            <a:off x="293194" y="4768818"/>
            <a:ext cx="2771566" cy="215313"/>
          </a:xfrm>
        </p:spPr>
        <p:txBody>
          <a:bodyPr>
            <a:noAutofit/>
          </a:bodyPr>
          <a:lstStyle/>
          <a:p>
            <a:pPr algn="l"/>
            <a:r>
              <a:rPr lang="en-GB" sz="1600"/>
              <a:t>Dr Svetlana Klessova</a:t>
            </a:r>
            <a:endParaRPr lang="en-US"/>
          </a:p>
          <a:p>
            <a:pPr algn="l"/>
            <a:r>
              <a:rPr lang="en-GB" sz="1600"/>
              <a:t>Project coordinator</a:t>
            </a:r>
          </a:p>
          <a:p>
            <a:pPr algn="l"/>
            <a:r>
              <a:rPr lang="en-GB" sz="1600"/>
              <a:t>G.A.C. Group (France)</a:t>
            </a:r>
          </a:p>
          <a:p>
            <a:pPr algn="l"/>
            <a:endParaRPr lang="en-GB" sz="1600"/>
          </a:p>
          <a:p>
            <a:pPr algn="l"/>
            <a:r>
              <a:rPr lang="en-GB" sz="1600"/>
              <a:t>25 September 2026</a:t>
            </a:r>
            <a:endParaRPr lang="en-CH" sz="1600"/>
          </a:p>
        </p:txBody>
      </p:sp>
      <p:sp>
        <p:nvSpPr>
          <p:cNvPr id="9" name="Rectangle 8">
            <a:extLst>
              <a:ext uri="{FF2B5EF4-FFF2-40B4-BE49-F238E27FC236}">
                <a16:creationId xmlns:a16="http://schemas.microsoft.com/office/drawing/2014/main" id="{E0580295-7936-A1E4-EB17-088A37046077}"/>
              </a:ext>
            </a:extLst>
          </p:cNvPr>
          <p:cNvSpPr/>
          <p:nvPr/>
        </p:nvSpPr>
        <p:spPr>
          <a:xfrm>
            <a:off x="9945499" y="0"/>
            <a:ext cx="1122239" cy="1122239"/>
          </a:xfrm>
          <a:prstGeom prst="rect">
            <a:avLst/>
          </a:prstGeom>
          <a:solidFill>
            <a:srgbClr val="036A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ectangle 9">
            <a:extLst>
              <a:ext uri="{FF2B5EF4-FFF2-40B4-BE49-F238E27FC236}">
                <a16:creationId xmlns:a16="http://schemas.microsoft.com/office/drawing/2014/main" id="{0CEE1150-BAA6-1087-FBDD-1582DE3BB48F}"/>
              </a:ext>
            </a:extLst>
          </p:cNvPr>
          <p:cNvSpPr/>
          <p:nvPr/>
        </p:nvSpPr>
        <p:spPr>
          <a:xfrm>
            <a:off x="11081806" y="6090136"/>
            <a:ext cx="1122239" cy="1122239"/>
          </a:xfrm>
          <a:prstGeom prst="rect">
            <a:avLst/>
          </a:prstGeom>
          <a:solidFill>
            <a:srgbClr val="FFCC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Footer Placeholder 7">
            <a:extLst>
              <a:ext uri="{FF2B5EF4-FFF2-40B4-BE49-F238E27FC236}">
                <a16:creationId xmlns:a16="http://schemas.microsoft.com/office/drawing/2014/main" id="{5E9D65F3-3067-05E2-5193-5C6EBDE9099E}"/>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11" name="Rectangle 10">
            <a:extLst>
              <a:ext uri="{FF2B5EF4-FFF2-40B4-BE49-F238E27FC236}">
                <a16:creationId xmlns:a16="http://schemas.microsoft.com/office/drawing/2014/main" id="{49166BF1-20D8-79F3-0262-E134A9C8B1C6}"/>
              </a:ext>
            </a:extLst>
          </p:cNvPr>
          <p:cNvSpPr/>
          <p:nvPr/>
        </p:nvSpPr>
        <p:spPr>
          <a:xfrm>
            <a:off x="11069761" y="1122239"/>
            <a:ext cx="1122239" cy="1122239"/>
          </a:xfrm>
          <a:prstGeom prst="rect">
            <a:avLst/>
          </a:prstGeom>
          <a:solidFill>
            <a:srgbClr val="DE29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F4B8A417-65B6-6619-8EC1-5B1CC476EF20}"/>
              </a:ext>
            </a:extLst>
          </p:cNvPr>
          <p:cNvPicPr>
            <a:picLocks noChangeAspect="1"/>
          </p:cNvPicPr>
          <p:nvPr/>
        </p:nvPicPr>
        <p:blipFill>
          <a:blip r:embed="rId3"/>
          <a:stretch>
            <a:fillRect/>
          </a:stretch>
        </p:blipFill>
        <p:spPr>
          <a:xfrm>
            <a:off x="2646162" y="6256899"/>
            <a:ext cx="1625472" cy="411324"/>
          </a:xfrm>
          <a:prstGeom prst="rect">
            <a:avLst/>
          </a:prstGeom>
        </p:spPr>
      </p:pic>
      <p:sp>
        <p:nvSpPr>
          <p:cNvPr id="5" name="Subtitle 4">
            <a:extLst>
              <a:ext uri="{FF2B5EF4-FFF2-40B4-BE49-F238E27FC236}">
                <a16:creationId xmlns:a16="http://schemas.microsoft.com/office/drawing/2014/main" id="{F05934C9-4A71-7CB4-6BBC-9C1C06016206}"/>
              </a:ext>
            </a:extLst>
          </p:cNvPr>
          <p:cNvSpPr>
            <a:spLocks noGrp="1"/>
          </p:cNvSpPr>
          <p:nvPr>
            <p:ph type="subTitle" idx="1"/>
          </p:nvPr>
        </p:nvSpPr>
        <p:spPr/>
        <p:txBody>
          <a:bodyPr/>
          <a:lstStyle/>
          <a:p>
            <a:r>
              <a:rPr lang="en-GB"/>
              <a:t>Learn more about INPACE</a:t>
            </a:r>
          </a:p>
        </p:txBody>
      </p:sp>
    </p:spTree>
    <p:extLst>
      <p:ext uri="{BB962C8B-B14F-4D97-AF65-F5344CB8AC3E}">
        <p14:creationId xmlns:p14="http://schemas.microsoft.com/office/powerpoint/2010/main" val="330061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4D432-B5F9-B7E9-AE28-FFEDE355C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B482D-C74D-F4A6-3A2F-EDA4FDEAD975}"/>
              </a:ext>
            </a:extLst>
          </p:cNvPr>
          <p:cNvSpPr>
            <a:spLocks noGrp="1"/>
          </p:cNvSpPr>
          <p:nvPr>
            <p:ph type="title"/>
          </p:nvPr>
        </p:nvSpPr>
        <p:spPr/>
        <p:txBody>
          <a:bodyPr/>
          <a:lstStyle/>
          <a:p>
            <a:r>
              <a:rPr lang="en-GB">
                <a:ea typeface="Lato"/>
                <a:cs typeface="Lato"/>
              </a:rPr>
              <a:t>Agenda</a:t>
            </a:r>
            <a:endParaRPr lang="en-US"/>
          </a:p>
        </p:txBody>
      </p:sp>
      <p:sp>
        <p:nvSpPr>
          <p:cNvPr id="3" name="Content Placeholder 2">
            <a:extLst>
              <a:ext uri="{FF2B5EF4-FFF2-40B4-BE49-F238E27FC236}">
                <a16:creationId xmlns:a16="http://schemas.microsoft.com/office/drawing/2014/main" id="{818E0220-3055-A83A-8E83-4B5C19FFAD53}"/>
              </a:ext>
            </a:extLst>
          </p:cNvPr>
          <p:cNvSpPr>
            <a:spLocks noGrp="1"/>
          </p:cNvSpPr>
          <p:nvPr>
            <p:ph idx="1"/>
          </p:nvPr>
        </p:nvSpPr>
        <p:spPr>
          <a:xfrm>
            <a:off x="837181" y="1689501"/>
            <a:ext cx="10404471" cy="4327772"/>
          </a:xfrm>
        </p:spPr>
        <p:txBody>
          <a:bodyPr vert="horz" lIns="91440" tIns="45720" rIns="91440" bIns="45720" rtlCol="0" anchor="t">
            <a:normAutofit fontScale="85000" lnSpcReduction="20000"/>
          </a:bodyPr>
          <a:lstStyle/>
          <a:p>
            <a:pPr>
              <a:spcBef>
                <a:spcPts val="600"/>
              </a:spcBef>
              <a:spcAft>
                <a:spcPts val="600"/>
              </a:spcAft>
              <a:buFont typeface="Arial"/>
              <a:buChar char="•"/>
            </a:pPr>
            <a:r>
              <a:rPr lang="en-US" sz="2000" b="1">
                <a:solidFill>
                  <a:srgbClr val="222222"/>
                </a:solidFill>
                <a:highlight>
                  <a:srgbClr val="FFFFFF"/>
                </a:highlight>
                <a:ea typeface="+mn-lt"/>
                <a:cs typeface="+mn-lt"/>
              </a:rPr>
              <a:t>INPACE Presentation (30 minutes)</a:t>
            </a:r>
            <a:endParaRPr lang="en-US" sz="2000" b="1">
              <a:solidFill>
                <a:srgbClr val="0C0C0C"/>
              </a:solidFill>
              <a:ea typeface="+mn-lt"/>
              <a:cs typeface="+mn-lt"/>
            </a:endParaRPr>
          </a:p>
          <a:p>
            <a:pPr lvl="1">
              <a:spcBef>
                <a:spcPts val="600"/>
              </a:spcBef>
              <a:spcAft>
                <a:spcPts val="600"/>
              </a:spcAft>
              <a:buFont typeface="Courier New"/>
              <a:buChar char="o"/>
            </a:pPr>
            <a:r>
              <a:rPr lang="en-US" sz="2000">
                <a:solidFill>
                  <a:srgbClr val="222222"/>
                </a:solidFill>
                <a:highlight>
                  <a:srgbClr val="FFFFFF"/>
                </a:highlight>
                <a:ea typeface="+mn-lt"/>
                <a:cs typeface="+mn-lt"/>
              </a:rPr>
              <a:t>About INPACE: Mission, key figures, and goals</a:t>
            </a:r>
            <a:endParaRPr lang="en-US" sz="2000">
              <a:cs typeface="Arial" panose="020B0604020202020204"/>
            </a:endParaRPr>
          </a:p>
          <a:p>
            <a:pPr lvl="1">
              <a:spcBef>
                <a:spcPts val="600"/>
              </a:spcBef>
              <a:spcAft>
                <a:spcPts val="600"/>
              </a:spcAft>
              <a:buFont typeface="Courier New"/>
              <a:buChar char="o"/>
            </a:pPr>
            <a:r>
              <a:rPr lang="en-US" sz="2000">
                <a:solidFill>
                  <a:srgbClr val="222222"/>
                </a:solidFill>
                <a:highlight>
                  <a:srgbClr val="FFFFFF"/>
                </a:highlight>
                <a:ea typeface="+mn-lt"/>
                <a:cs typeface="+mn-lt"/>
              </a:rPr>
              <a:t>The INPACE Hub</a:t>
            </a:r>
            <a:endParaRPr lang="en-GB" sz="2000">
              <a:solidFill>
                <a:srgbClr val="222222"/>
              </a:solidFill>
              <a:highlight>
                <a:srgbClr val="FFFFFF"/>
              </a:highlight>
              <a:cs typeface="Arial" panose="020B0604020202020204"/>
            </a:endParaRPr>
          </a:p>
          <a:p>
            <a:pPr lvl="1">
              <a:spcBef>
                <a:spcPts val="600"/>
              </a:spcBef>
              <a:spcAft>
                <a:spcPts val="600"/>
              </a:spcAft>
              <a:buFont typeface="Courier New"/>
              <a:buChar char="o"/>
            </a:pPr>
            <a:r>
              <a:rPr lang="en-US" sz="2000">
                <a:solidFill>
                  <a:srgbClr val="222222"/>
                </a:solidFill>
                <a:highlight>
                  <a:srgbClr val="FFFFFF"/>
                </a:highlight>
                <a:ea typeface="+mn-lt"/>
                <a:cs typeface="+mn-lt"/>
              </a:rPr>
              <a:t>Thematic Working Groups (TWGs) and Clusters</a:t>
            </a:r>
            <a:endParaRPr lang="en-GB" sz="2000">
              <a:cs typeface="Arial" panose="020B0604020202020204"/>
            </a:endParaRPr>
          </a:p>
          <a:p>
            <a:pPr lvl="1">
              <a:spcBef>
                <a:spcPts val="600"/>
              </a:spcBef>
              <a:spcAft>
                <a:spcPts val="600"/>
              </a:spcAft>
              <a:buFont typeface="Courier New"/>
              <a:buChar char="o"/>
            </a:pPr>
            <a:r>
              <a:rPr lang="en-US" sz="2000">
                <a:solidFill>
                  <a:srgbClr val="222222"/>
                </a:solidFill>
                <a:highlight>
                  <a:srgbClr val="FFFFFF"/>
                </a:highlight>
                <a:ea typeface="+mn-lt"/>
                <a:cs typeface="+mn-lt"/>
              </a:rPr>
              <a:t>INPACE Peer Advisory Network</a:t>
            </a:r>
          </a:p>
          <a:p>
            <a:pPr lvl="1">
              <a:spcBef>
                <a:spcPts val="600"/>
              </a:spcBef>
              <a:spcAft>
                <a:spcPts val="600"/>
              </a:spcAft>
              <a:buFont typeface="Courier New"/>
              <a:buChar char="o"/>
            </a:pPr>
            <a:r>
              <a:rPr lang="en-US" sz="2000">
                <a:solidFill>
                  <a:srgbClr val="222222"/>
                </a:solidFill>
                <a:ea typeface="+mn-lt"/>
                <a:cs typeface="+mn-lt"/>
              </a:rPr>
              <a:t>INPACE Virtual fair</a:t>
            </a:r>
            <a:endParaRPr lang="en-US" sz="2000">
              <a:cs typeface="Arial" panose="020B0604020202020204"/>
            </a:endParaRPr>
          </a:p>
          <a:p>
            <a:pPr lvl="1">
              <a:spcBef>
                <a:spcPts val="600"/>
              </a:spcBef>
              <a:spcAft>
                <a:spcPts val="600"/>
              </a:spcAft>
              <a:buFont typeface="Courier New"/>
              <a:buChar char="o"/>
            </a:pPr>
            <a:r>
              <a:rPr lang="en-US" sz="2000">
                <a:solidFill>
                  <a:srgbClr val="222222"/>
                </a:solidFill>
                <a:highlight>
                  <a:srgbClr val="FFFFFF"/>
                </a:highlight>
                <a:ea typeface="+mn-lt"/>
                <a:cs typeface="+mn-lt"/>
              </a:rPr>
              <a:t>Opportunities for collaboration with INPACE</a:t>
            </a:r>
            <a:endParaRPr lang="en-US" sz="2000">
              <a:cs typeface="Arial" panose="020B0604020202020204"/>
            </a:endParaRPr>
          </a:p>
          <a:p>
            <a:pPr lvl="1">
              <a:spcBef>
                <a:spcPts val="600"/>
              </a:spcBef>
              <a:spcAft>
                <a:spcPts val="600"/>
              </a:spcAft>
              <a:buFont typeface="Courier New"/>
              <a:buChar char="o"/>
            </a:pPr>
            <a:r>
              <a:rPr lang="en-GB" sz="2100">
                <a:solidFill>
                  <a:srgbClr val="222222"/>
                </a:solidFill>
                <a:highlight>
                  <a:srgbClr val="FFFFFF"/>
                </a:highlight>
                <a:ea typeface="+mn-lt"/>
                <a:cs typeface="+mn-lt"/>
              </a:rPr>
              <a:t>India-EU Digital Cooperation Conference 2026</a:t>
            </a:r>
            <a:endParaRPr lang="en-US" sz="2100">
              <a:solidFill>
                <a:srgbClr val="222222"/>
              </a:solidFill>
              <a:highlight>
                <a:srgbClr val="FFFFFF"/>
              </a:highlight>
              <a:ea typeface="+mn-lt"/>
              <a:cs typeface="+mn-lt"/>
            </a:endParaRPr>
          </a:p>
          <a:p>
            <a:pPr lvl="1">
              <a:spcBef>
                <a:spcPts val="600"/>
              </a:spcBef>
              <a:spcAft>
                <a:spcPts val="600"/>
              </a:spcAft>
              <a:buFont typeface="Courier New"/>
              <a:buChar char="o"/>
            </a:pPr>
            <a:r>
              <a:rPr lang="en-GB" sz="2100">
                <a:solidFill>
                  <a:srgbClr val="222222"/>
                </a:solidFill>
                <a:highlight>
                  <a:srgbClr val="FFFFFF"/>
                </a:highlight>
                <a:cs typeface="Arial"/>
              </a:rPr>
              <a:t>INPACE Final Event in May 2027</a:t>
            </a:r>
          </a:p>
          <a:p>
            <a:pPr lvl="1">
              <a:spcBef>
                <a:spcPts val="600"/>
              </a:spcBef>
              <a:spcAft>
                <a:spcPts val="600"/>
              </a:spcAft>
              <a:buFont typeface="Courier New,monospace"/>
              <a:buChar char="o"/>
            </a:pPr>
            <a:r>
              <a:rPr lang="en-US" sz="2100">
                <a:solidFill>
                  <a:srgbClr val="222222"/>
                </a:solidFill>
                <a:highlight>
                  <a:srgbClr val="FFFFFF"/>
                </a:highlight>
                <a:cs typeface="Arial"/>
              </a:rPr>
              <a:t>Pilot projects</a:t>
            </a:r>
            <a:endParaRPr lang="en-US" sz="2100">
              <a:solidFill>
                <a:srgbClr val="0C0C0C"/>
              </a:solidFill>
              <a:highlight>
                <a:srgbClr val="FFFFFF"/>
              </a:highlight>
              <a:cs typeface="Arial"/>
            </a:endParaRPr>
          </a:p>
          <a:p>
            <a:pPr>
              <a:spcBef>
                <a:spcPts val="600"/>
              </a:spcBef>
              <a:spcAft>
                <a:spcPts val="600"/>
              </a:spcAft>
              <a:buFont typeface="Arial"/>
              <a:buChar char="•"/>
            </a:pPr>
            <a:r>
              <a:rPr lang="en-US" sz="2000" b="1">
                <a:solidFill>
                  <a:srgbClr val="222222"/>
                </a:solidFill>
                <a:highlight>
                  <a:srgbClr val="FFFFFF"/>
                </a:highlight>
                <a:cs typeface="Arial"/>
              </a:rPr>
              <a:t>Q&amp;A session (30 minutes)</a:t>
            </a:r>
            <a:endParaRPr lang="en-US" sz="2000" b="1">
              <a:cs typeface="Arial" panose="020B0604020202020204"/>
            </a:endParaRPr>
          </a:p>
          <a:p>
            <a:pPr marL="0" indent="0">
              <a:lnSpc>
                <a:spcPct val="80000"/>
              </a:lnSpc>
              <a:buNone/>
            </a:pPr>
            <a:br>
              <a:rPr lang="en-US"/>
            </a:br>
            <a:endParaRPr lang="en-US"/>
          </a:p>
          <a:p>
            <a:pPr marL="0" indent="0">
              <a:buNone/>
            </a:pPr>
            <a:endParaRPr lang="en-GB" sz="1800">
              <a:cs typeface="Arial"/>
            </a:endParaRPr>
          </a:p>
        </p:txBody>
      </p:sp>
      <p:sp>
        <p:nvSpPr>
          <p:cNvPr id="4" name="Footer Placeholder 3">
            <a:extLst>
              <a:ext uri="{FF2B5EF4-FFF2-40B4-BE49-F238E27FC236}">
                <a16:creationId xmlns:a16="http://schemas.microsoft.com/office/drawing/2014/main" id="{8210C2C7-9E31-C27D-199D-41592B19BED7}"/>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13018BC7-4914-D704-60E3-FF0488AD7D53}"/>
              </a:ext>
            </a:extLst>
          </p:cNvPr>
          <p:cNvSpPr>
            <a:spLocks noGrp="1"/>
          </p:cNvSpPr>
          <p:nvPr>
            <p:ph type="sldNum" sz="quarter" idx="12"/>
          </p:nvPr>
        </p:nvSpPr>
        <p:spPr/>
        <p:txBody>
          <a:bodyPr/>
          <a:lstStyle/>
          <a:p>
            <a:fld id="{8782BFEE-EB8F-DB48-8DE7-FAD35D4F1A54}" type="slidenum">
              <a:rPr lang="en-CH" smtClean="0"/>
              <a:pPr/>
              <a:t>2</a:t>
            </a:fld>
            <a:endParaRPr lang="en-CH"/>
          </a:p>
        </p:txBody>
      </p:sp>
    </p:spTree>
    <p:extLst>
      <p:ext uri="{BB962C8B-B14F-4D97-AF65-F5344CB8AC3E}">
        <p14:creationId xmlns:p14="http://schemas.microsoft.com/office/powerpoint/2010/main" val="3203833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E13489D-105D-8F43-BDA5-9AD7933D6E6A}"/>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8675" r="28675"/>
          <a:stretch/>
        </p:blipFill>
        <p:spPr>
          <a:xfrm>
            <a:off x="-2" y="0"/>
            <a:ext cx="4680000" cy="6858000"/>
          </a:xfrm>
        </p:spPr>
      </p:pic>
      <p:sp>
        <p:nvSpPr>
          <p:cNvPr id="3" name="Title 2">
            <a:extLst>
              <a:ext uri="{FF2B5EF4-FFF2-40B4-BE49-F238E27FC236}">
                <a16:creationId xmlns:a16="http://schemas.microsoft.com/office/drawing/2014/main" id="{0102F9CD-BF82-7558-882E-A5A41083D6F9}"/>
              </a:ext>
            </a:extLst>
          </p:cNvPr>
          <p:cNvSpPr>
            <a:spLocks noGrp="1"/>
          </p:cNvSpPr>
          <p:nvPr>
            <p:ph type="title"/>
          </p:nvPr>
        </p:nvSpPr>
        <p:spPr>
          <a:xfrm>
            <a:off x="5883968" y="818756"/>
            <a:ext cx="5144759" cy="775185"/>
          </a:xfrm>
        </p:spPr>
        <p:txBody>
          <a:bodyPr/>
          <a:lstStyle/>
          <a:p>
            <a:pPr algn="ctr"/>
            <a:r>
              <a:rPr lang="en-CH">
                <a:ea typeface="Lato"/>
                <a:cs typeface="Lato"/>
              </a:rPr>
              <a:t>Context</a:t>
            </a:r>
            <a:endParaRPr lang="en-CH" sz="4000"/>
          </a:p>
        </p:txBody>
      </p:sp>
      <p:sp>
        <p:nvSpPr>
          <p:cNvPr id="5" name="Text Placeholder 4">
            <a:extLst>
              <a:ext uri="{FF2B5EF4-FFF2-40B4-BE49-F238E27FC236}">
                <a16:creationId xmlns:a16="http://schemas.microsoft.com/office/drawing/2014/main" id="{6D34F446-2DE8-187B-DF2E-40D3231D4811}"/>
              </a:ext>
            </a:extLst>
          </p:cNvPr>
          <p:cNvSpPr>
            <a:spLocks noGrp="1"/>
          </p:cNvSpPr>
          <p:nvPr>
            <p:ph type="body" idx="11"/>
          </p:nvPr>
        </p:nvSpPr>
        <p:spPr>
          <a:xfrm>
            <a:off x="5870940" y="1564702"/>
            <a:ext cx="5157787" cy="558153"/>
          </a:xfrm>
        </p:spPr>
        <p:txBody>
          <a:bodyPr>
            <a:normAutofit/>
          </a:bodyPr>
          <a:lstStyle/>
          <a:p>
            <a:pPr algn="ctr"/>
            <a:r>
              <a:rPr lang="en-US">
                <a:cs typeface="Arial"/>
              </a:rPr>
              <a:t>Why is INPACE important?</a:t>
            </a:r>
            <a:endParaRPr lang="en-US"/>
          </a:p>
        </p:txBody>
      </p:sp>
      <p:sp>
        <p:nvSpPr>
          <p:cNvPr id="6" name="Slide Number Placeholder 5">
            <a:extLst>
              <a:ext uri="{FF2B5EF4-FFF2-40B4-BE49-F238E27FC236}">
                <a16:creationId xmlns:a16="http://schemas.microsoft.com/office/drawing/2014/main" id="{9242D733-10EC-7303-7413-3E0B086A0DAF}"/>
              </a:ext>
            </a:extLst>
          </p:cNvPr>
          <p:cNvSpPr>
            <a:spLocks noGrp="1"/>
          </p:cNvSpPr>
          <p:nvPr>
            <p:ph type="sldNum" sz="quarter" idx="4"/>
          </p:nvPr>
        </p:nvSpPr>
        <p:spPr/>
        <p:txBody>
          <a:bodyPr/>
          <a:lstStyle/>
          <a:p>
            <a:fld id="{8782BFEE-EB8F-DB48-8DE7-FAD35D4F1A54}" type="slidenum">
              <a:rPr lang="en-CH" smtClean="0"/>
              <a:pPr/>
              <a:t>3</a:t>
            </a:fld>
            <a:endParaRPr lang="en-CH"/>
          </a:p>
        </p:txBody>
      </p:sp>
      <p:sp>
        <p:nvSpPr>
          <p:cNvPr id="9" name="Rectangle 8">
            <a:extLst>
              <a:ext uri="{FF2B5EF4-FFF2-40B4-BE49-F238E27FC236}">
                <a16:creationId xmlns:a16="http://schemas.microsoft.com/office/drawing/2014/main" id="{891F3B00-9333-37AD-EA35-EE71790B4718}"/>
              </a:ext>
            </a:extLst>
          </p:cNvPr>
          <p:cNvSpPr/>
          <p:nvPr/>
        </p:nvSpPr>
        <p:spPr>
          <a:xfrm>
            <a:off x="0" y="0"/>
            <a:ext cx="1144800" cy="1143000"/>
          </a:xfrm>
          <a:prstGeom prst="rect">
            <a:avLst/>
          </a:prstGeom>
          <a:solidFill>
            <a:srgbClr val="FF67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F0185BC-8EB4-BE5A-3FB9-6BA0811888EB}"/>
              </a:ext>
            </a:extLst>
          </p:cNvPr>
          <p:cNvSpPr/>
          <p:nvPr/>
        </p:nvSpPr>
        <p:spPr>
          <a:xfrm>
            <a:off x="3507475" y="2286000"/>
            <a:ext cx="1172950" cy="1143000"/>
          </a:xfrm>
          <a:prstGeom prst="rect">
            <a:avLst/>
          </a:prstGeom>
          <a:solidFill>
            <a:srgbClr val="0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81F3F6D-48D3-7CE1-EF5C-C7CD6E6A0EF8}"/>
              </a:ext>
            </a:extLst>
          </p:cNvPr>
          <p:cNvSpPr/>
          <p:nvPr/>
        </p:nvSpPr>
        <p:spPr>
          <a:xfrm>
            <a:off x="-2" y="5715000"/>
            <a:ext cx="1144800" cy="1143000"/>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7">
            <a:extLst>
              <a:ext uri="{FF2B5EF4-FFF2-40B4-BE49-F238E27FC236}">
                <a16:creationId xmlns:a16="http://schemas.microsoft.com/office/drawing/2014/main" id="{2B55973C-2DCE-15AB-19AD-FCED37DCA916}"/>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2" name="Rectangle 1">
            <a:extLst>
              <a:ext uri="{FF2B5EF4-FFF2-40B4-BE49-F238E27FC236}">
                <a16:creationId xmlns:a16="http://schemas.microsoft.com/office/drawing/2014/main" id="{28849D90-3544-F9AB-0ED5-AF4F3CFE86BE}"/>
              </a:ext>
            </a:extLst>
          </p:cNvPr>
          <p:cNvSpPr/>
          <p:nvPr/>
        </p:nvSpPr>
        <p:spPr>
          <a:xfrm>
            <a:off x="4860574" y="2662376"/>
            <a:ext cx="2306471" cy="3692856"/>
          </a:xfrm>
          <a:prstGeom prst="rect">
            <a:avLst/>
          </a:prstGeom>
          <a:solidFill>
            <a:srgbClr val="0F64BE">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041680"/>
                </a:solidFill>
                <a:ea typeface="+mn-lt"/>
                <a:cs typeface="+mn-lt"/>
              </a:rPr>
              <a:t>The </a:t>
            </a:r>
            <a:r>
              <a:rPr lang="en-US" sz="1600" b="1">
                <a:solidFill>
                  <a:srgbClr val="041680"/>
                </a:solidFill>
                <a:ea typeface="+mn-lt"/>
                <a:cs typeface="+mn-lt"/>
              </a:rPr>
              <a:t>EU aims to strengthen its connection to the Indo-Pacific region</a:t>
            </a:r>
            <a:r>
              <a:rPr lang="en-US" sz="1600">
                <a:solidFill>
                  <a:srgbClr val="041680"/>
                </a:solidFill>
                <a:ea typeface="+mn-lt"/>
                <a:cs typeface="+mn-lt"/>
              </a:rPr>
              <a:t> for research, innovation, technology deployment, regulation alignment, and supply chain stability.</a:t>
            </a:r>
          </a:p>
          <a:p>
            <a:pPr algn="ctr"/>
            <a:endParaRPr lang="en-CH" sz="1600">
              <a:solidFill>
                <a:srgbClr val="041680"/>
              </a:solidFill>
            </a:endParaRPr>
          </a:p>
        </p:txBody>
      </p:sp>
      <p:sp>
        <p:nvSpPr>
          <p:cNvPr id="14" name="Rectangle 13">
            <a:extLst>
              <a:ext uri="{FF2B5EF4-FFF2-40B4-BE49-F238E27FC236}">
                <a16:creationId xmlns:a16="http://schemas.microsoft.com/office/drawing/2014/main" id="{0CEAAA8A-2902-C6AE-1647-C4EECE980E92}"/>
              </a:ext>
            </a:extLst>
          </p:cNvPr>
          <p:cNvSpPr/>
          <p:nvPr/>
        </p:nvSpPr>
        <p:spPr>
          <a:xfrm>
            <a:off x="7322024" y="2650435"/>
            <a:ext cx="2306471" cy="3705915"/>
          </a:xfrm>
          <a:prstGeom prst="rect">
            <a:avLst/>
          </a:prstGeom>
          <a:solidFill>
            <a:srgbClr val="0F64BE">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b"/>
          <a:lstStyle/>
          <a:p>
            <a:pPr algn="ctr"/>
            <a:r>
              <a:rPr lang="en-US" sz="1600" b="1">
                <a:solidFill>
                  <a:srgbClr val="041680"/>
                </a:solidFill>
                <a:ea typeface="+mn-lt"/>
                <a:cs typeface="+mn-lt"/>
              </a:rPr>
              <a:t>Promotion of digital technologies being one of the highest priorities</a:t>
            </a:r>
            <a:r>
              <a:rPr lang="en-US" sz="1600">
                <a:solidFill>
                  <a:srgbClr val="041680"/>
                </a:solidFill>
                <a:ea typeface="+mn-lt"/>
                <a:cs typeface="+mn-lt"/>
              </a:rPr>
              <a:t>, the EU has established Digital Partnerships with Japan (2022), the Republic of Korea (2022) and Singapore (2023), and a Trade and Technology Council (2022) with India.</a:t>
            </a:r>
          </a:p>
        </p:txBody>
      </p:sp>
      <p:sp>
        <p:nvSpPr>
          <p:cNvPr id="15" name="Rectangle 14">
            <a:extLst>
              <a:ext uri="{FF2B5EF4-FFF2-40B4-BE49-F238E27FC236}">
                <a16:creationId xmlns:a16="http://schemas.microsoft.com/office/drawing/2014/main" id="{8D20464F-D39B-8B36-8CBC-9BCFE6FDCB99}"/>
              </a:ext>
            </a:extLst>
          </p:cNvPr>
          <p:cNvSpPr/>
          <p:nvPr/>
        </p:nvSpPr>
        <p:spPr>
          <a:xfrm>
            <a:off x="9783474" y="2662377"/>
            <a:ext cx="2306471" cy="3692856"/>
          </a:xfrm>
          <a:prstGeom prst="rect">
            <a:avLst/>
          </a:prstGeom>
          <a:solidFill>
            <a:srgbClr val="0F64BE">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41680"/>
                </a:solidFill>
                <a:ea typeface="+mn-lt"/>
                <a:cs typeface="+mn-lt"/>
              </a:rPr>
              <a:t>The goal is that society and businesses in both regions </a:t>
            </a:r>
            <a:r>
              <a:rPr lang="en-US" sz="1600" b="1">
                <a:solidFill>
                  <a:srgbClr val="041680"/>
                </a:solidFill>
                <a:ea typeface="+mn-lt"/>
                <a:cs typeface="+mn-lt"/>
              </a:rPr>
              <a:t>benefit from opportunities in the growing global digital economy</a:t>
            </a:r>
            <a:r>
              <a:rPr lang="en-US" sz="1600">
                <a:solidFill>
                  <a:srgbClr val="041680"/>
                </a:solidFill>
                <a:ea typeface="+mn-lt"/>
                <a:cs typeface="+mn-lt"/>
              </a:rPr>
              <a:t>.</a:t>
            </a:r>
            <a:endParaRPr lang="en-US" sz="1600" b="1">
              <a:solidFill>
                <a:srgbClr val="041680"/>
              </a:solidFill>
              <a:cs typeface="Arial" panose="020B0604020202020204"/>
            </a:endParaRPr>
          </a:p>
          <a:p>
            <a:pPr algn="ctr"/>
            <a:endParaRPr lang="en-CH" sz="1600">
              <a:solidFill>
                <a:srgbClr val="041680"/>
              </a:solidFill>
            </a:endParaRPr>
          </a:p>
        </p:txBody>
      </p:sp>
      <p:sp>
        <p:nvSpPr>
          <p:cNvPr id="18" name="Oval 17">
            <a:extLst>
              <a:ext uri="{FF2B5EF4-FFF2-40B4-BE49-F238E27FC236}">
                <a16:creationId xmlns:a16="http://schemas.microsoft.com/office/drawing/2014/main" id="{7713445F-418F-E3F5-E1A6-57E05E791557}"/>
              </a:ext>
            </a:extLst>
          </p:cNvPr>
          <p:cNvSpPr/>
          <p:nvPr/>
        </p:nvSpPr>
        <p:spPr>
          <a:xfrm>
            <a:off x="5623143" y="2286000"/>
            <a:ext cx="781332" cy="781332"/>
          </a:xfrm>
          <a:prstGeom prst="ellipse">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a:t>1</a:t>
            </a:r>
          </a:p>
        </p:txBody>
      </p:sp>
      <p:sp>
        <p:nvSpPr>
          <p:cNvPr id="19" name="Oval 18">
            <a:extLst>
              <a:ext uri="{FF2B5EF4-FFF2-40B4-BE49-F238E27FC236}">
                <a16:creationId xmlns:a16="http://schemas.microsoft.com/office/drawing/2014/main" id="{DBA62396-5510-86BA-3B03-0F281E581A33}"/>
              </a:ext>
            </a:extLst>
          </p:cNvPr>
          <p:cNvSpPr/>
          <p:nvPr/>
        </p:nvSpPr>
        <p:spPr>
          <a:xfrm>
            <a:off x="8084593" y="2286000"/>
            <a:ext cx="781332" cy="781332"/>
          </a:xfrm>
          <a:prstGeom prst="ellipse">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a:t>2</a:t>
            </a:r>
          </a:p>
        </p:txBody>
      </p:sp>
      <p:sp>
        <p:nvSpPr>
          <p:cNvPr id="20" name="Oval 19">
            <a:extLst>
              <a:ext uri="{FF2B5EF4-FFF2-40B4-BE49-F238E27FC236}">
                <a16:creationId xmlns:a16="http://schemas.microsoft.com/office/drawing/2014/main" id="{AFDCCB11-54CC-54D9-0FFB-0EC49F85DAF7}"/>
              </a:ext>
            </a:extLst>
          </p:cNvPr>
          <p:cNvSpPr/>
          <p:nvPr/>
        </p:nvSpPr>
        <p:spPr>
          <a:xfrm>
            <a:off x="10546043" y="2286000"/>
            <a:ext cx="781332" cy="781332"/>
          </a:xfrm>
          <a:prstGeom prst="ellipse">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a:t>3</a:t>
            </a:r>
          </a:p>
        </p:txBody>
      </p:sp>
    </p:spTree>
    <p:extLst>
      <p:ext uri="{BB962C8B-B14F-4D97-AF65-F5344CB8AC3E}">
        <p14:creationId xmlns:p14="http://schemas.microsoft.com/office/powerpoint/2010/main" val="176747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up of hands holding a tablet&#10;&#10;Description automatically generated">
            <a:extLst>
              <a:ext uri="{FF2B5EF4-FFF2-40B4-BE49-F238E27FC236}">
                <a16:creationId xmlns:a16="http://schemas.microsoft.com/office/drawing/2014/main" id="{214A1775-8B5D-A0ED-5473-30CF19A4BE66}"/>
              </a:ext>
            </a:extLst>
          </p:cNvPr>
          <p:cNvPicPr>
            <a:picLocks noGrp="1" noChangeAspect="1"/>
          </p:cNvPicPr>
          <p:nvPr>
            <p:ph type="pic" sz="quarter" idx="10"/>
          </p:nvPr>
        </p:nvPicPr>
        <p:blipFill>
          <a:blip r:embed="rId2"/>
          <a:srcRect l="33304" r="33304"/>
          <a:stretch>
            <a:fillRect/>
          </a:stretch>
        </p:blipFill>
        <p:spPr/>
      </p:pic>
      <p:sp>
        <p:nvSpPr>
          <p:cNvPr id="3" name="Title 2">
            <a:extLst>
              <a:ext uri="{FF2B5EF4-FFF2-40B4-BE49-F238E27FC236}">
                <a16:creationId xmlns:a16="http://schemas.microsoft.com/office/drawing/2014/main" id="{E58CE28C-0D0B-CFC5-0D81-FC81265319C4}"/>
              </a:ext>
            </a:extLst>
          </p:cNvPr>
          <p:cNvSpPr>
            <a:spLocks noGrp="1"/>
          </p:cNvSpPr>
          <p:nvPr>
            <p:ph type="title"/>
          </p:nvPr>
        </p:nvSpPr>
        <p:spPr/>
        <p:txBody>
          <a:bodyPr/>
          <a:lstStyle/>
          <a:p>
            <a:r>
              <a:rPr lang="en-US">
                <a:ea typeface="Lato"/>
                <a:cs typeface="Lato"/>
              </a:rPr>
              <a:t>INPACE: key figures</a:t>
            </a:r>
            <a:endParaRPr lang="en-US"/>
          </a:p>
        </p:txBody>
      </p:sp>
      <p:sp>
        <p:nvSpPr>
          <p:cNvPr id="4" name="Slide Number Placeholder 3">
            <a:extLst>
              <a:ext uri="{FF2B5EF4-FFF2-40B4-BE49-F238E27FC236}">
                <a16:creationId xmlns:a16="http://schemas.microsoft.com/office/drawing/2014/main" id="{E9C76380-C67B-FDB5-E6E3-FE4BE0ADB4B2}"/>
              </a:ext>
            </a:extLst>
          </p:cNvPr>
          <p:cNvSpPr>
            <a:spLocks noGrp="1"/>
          </p:cNvSpPr>
          <p:nvPr>
            <p:ph type="sldNum" sz="quarter" idx="4"/>
          </p:nvPr>
        </p:nvSpPr>
        <p:spPr/>
        <p:txBody>
          <a:bodyPr/>
          <a:lstStyle/>
          <a:p>
            <a:fld id="{8782BFEE-EB8F-DB48-8DE7-FAD35D4F1A54}" type="slidenum">
              <a:rPr lang="en-CH" smtClean="0"/>
              <a:pPr/>
              <a:t>4</a:t>
            </a:fld>
            <a:endParaRPr lang="en-CH"/>
          </a:p>
        </p:txBody>
      </p:sp>
      <p:sp>
        <p:nvSpPr>
          <p:cNvPr id="5" name="Content Placeholder 4">
            <a:extLst>
              <a:ext uri="{FF2B5EF4-FFF2-40B4-BE49-F238E27FC236}">
                <a16:creationId xmlns:a16="http://schemas.microsoft.com/office/drawing/2014/main" id="{407EB9C4-DA0A-E3AD-F31A-1A57294B0F5F}"/>
              </a:ext>
            </a:extLst>
          </p:cNvPr>
          <p:cNvSpPr>
            <a:spLocks noGrp="1"/>
          </p:cNvSpPr>
          <p:nvPr>
            <p:ph sz="half" idx="1"/>
          </p:nvPr>
        </p:nvSpPr>
        <p:spPr>
          <a:xfrm>
            <a:off x="877276" y="2285999"/>
            <a:ext cx="5767755" cy="3890963"/>
          </a:xfrm>
        </p:spPr>
        <p:txBody>
          <a:bodyPr vert="horz" lIns="91440" tIns="45720" rIns="91440" bIns="45720" rtlCol="0" anchor="t">
            <a:normAutofit lnSpcReduction="10000"/>
          </a:bodyPr>
          <a:lstStyle/>
          <a:p>
            <a:r>
              <a:rPr lang="en-US">
                <a:ea typeface="+mn-lt"/>
                <a:cs typeface="+mn-lt"/>
              </a:rPr>
              <a:t>Coordination and Support Action</a:t>
            </a:r>
            <a:endParaRPr lang="en-US">
              <a:cs typeface="Arial"/>
            </a:endParaRPr>
          </a:p>
          <a:p>
            <a:r>
              <a:rPr lang="en-US">
                <a:ea typeface="+mn-lt"/>
                <a:cs typeface="+mn-lt"/>
              </a:rPr>
              <a:t>January 2024 - June 2027 (3,5 years)</a:t>
            </a:r>
            <a:endParaRPr lang="en-US"/>
          </a:p>
          <a:p>
            <a:r>
              <a:rPr lang="en-US">
                <a:cs typeface="Arial"/>
              </a:rPr>
              <a:t>21 consortium partners</a:t>
            </a:r>
          </a:p>
          <a:p>
            <a:r>
              <a:rPr lang="en-US">
                <a:ea typeface="+mn-lt"/>
                <a:cs typeface="+mn-lt"/>
              </a:rPr>
              <a:t>13 Asian and European countries</a:t>
            </a:r>
          </a:p>
          <a:p>
            <a:r>
              <a:rPr lang="en-US">
                <a:cs typeface="Arial"/>
              </a:rPr>
              <a:t>Funding: Horizon Europe and Swiss </a:t>
            </a:r>
            <a:r>
              <a:rPr lang="en-US">
                <a:ea typeface="+mn-lt"/>
                <a:cs typeface="+mn-lt"/>
              </a:rPr>
              <a:t>State Secretariat for Education, Research, and Innovation SERI</a:t>
            </a:r>
          </a:p>
          <a:p>
            <a:endParaRPr lang="en-US">
              <a:cs typeface="Arial"/>
            </a:endParaRPr>
          </a:p>
        </p:txBody>
      </p:sp>
      <p:sp>
        <p:nvSpPr>
          <p:cNvPr id="6" name="Footer Placeholder 5">
            <a:extLst>
              <a:ext uri="{FF2B5EF4-FFF2-40B4-BE49-F238E27FC236}">
                <a16:creationId xmlns:a16="http://schemas.microsoft.com/office/drawing/2014/main" id="{2CA517BB-7A61-930A-A7BB-E277ED06213A}"/>
              </a:ext>
            </a:extLst>
          </p:cNvPr>
          <p:cNvSpPr>
            <a:spLocks noGrp="1"/>
          </p:cNvSpPr>
          <p:nvPr>
            <p:ph type="ftr" sz="quarter" idx="3"/>
          </p:nvPr>
        </p:nvSpPr>
        <p:spPr/>
        <p:txBody>
          <a:body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38013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925C49-E643-E204-679C-0071AF651048}"/>
              </a:ext>
            </a:extLst>
          </p:cNvPr>
          <p:cNvSpPr/>
          <p:nvPr/>
        </p:nvSpPr>
        <p:spPr>
          <a:xfrm>
            <a:off x="5882587" y="2021553"/>
            <a:ext cx="6108383" cy="2793999"/>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 rIns="457200" bIns="45720" rtlCol="0" anchor="ctr"/>
          <a:lstStyle/>
          <a:p>
            <a:r>
              <a:rPr lang="en-US">
                <a:solidFill>
                  <a:schemeClr val="bg1"/>
                </a:solidFill>
                <a:cs typeface="Arial"/>
              </a:rPr>
              <a:t>The mission of INPACE is to </a:t>
            </a:r>
            <a:r>
              <a:rPr lang="en-US" b="1">
                <a:solidFill>
                  <a:schemeClr val="bg1"/>
                </a:solidFill>
                <a:cs typeface="Arial"/>
              </a:rPr>
              <a:t>support digital partnerships and the </a:t>
            </a:r>
            <a:r>
              <a:rPr lang="en-US" b="1">
                <a:solidFill>
                  <a:schemeClr val="bg1"/>
                </a:solidFill>
                <a:ea typeface="+mn-lt"/>
                <a:cs typeface="+mn-lt"/>
              </a:rPr>
              <a:t>Trade and Technology Council</a:t>
            </a:r>
            <a:r>
              <a:rPr lang="en-US">
                <a:solidFill>
                  <a:schemeClr val="bg1"/>
                </a:solidFill>
                <a:ea typeface="+mn-lt"/>
                <a:cs typeface="+mn-lt"/>
              </a:rPr>
              <a:t> </a:t>
            </a:r>
            <a:r>
              <a:rPr lang="en-US">
                <a:solidFill>
                  <a:schemeClr val="bg1"/>
                </a:solidFill>
                <a:cs typeface="Arial"/>
              </a:rPr>
              <a:t>and to contribute to the deepening of the </a:t>
            </a:r>
            <a:r>
              <a:rPr lang="en-US" b="1">
                <a:solidFill>
                  <a:schemeClr val="bg1"/>
                </a:solidFill>
                <a:cs typeface="Arial"/>
              </a:rPr>
              <a:t>collaboration between Europe and India, Japan, the Republic of Korea and Singapore</a:t>
            </a:r>
            <a:r>
              <a:rPr lang="en-US">
                <a:solidFill>
                  <a:schemeClr val="bg1"/>
                </a:solidFill>
                <a:cs typeface="Arial"/>
              </a:rPr>
              <a:t> in the domain of digital technologies and their application for the well-being of the citizens in Europe and in the Indo-Pacific region. </a:t>
            </a:r>
          </a:p>
        </p:txBody>
      </p:sp>
      <p:pic>
        <p:nvPicPr>
          <p:cNvPr id="8" name="Picture Placeholder 7" descr="A close-up of hands shaking&#10;&#10;Description automatically generated">
            <a:extLst>
              <a:ext uri="{FF2B5EF4-FFF2-40B4-BE49-F238E27FC236}">
                <a16:creationId xmlns:a16="http://schemas.microsoft.com/office/drawing/2014/main" id="{EEEB8EB8-3357-5B3E-E924-51F53BA25DC8}"/>
              </a:ext>
            </a:extLst>
          </p:cNvPr>
          <p:cNvPicPr>
            <a:picLocks noGrp="1" noChangeAspect="1"/>
          </p:cNvPicPr>
          <p:nvPr>
            <p:ph type="pic" sz="quarter" idx="10"/>
          </p:nvPr>
        </p:nvPicPr>
        <p:blipFill rotWithShape="1">
          <a:blip r:embed="rId2"/>
          <a:srcRect l="38478" t="556" r="27633" b="-742"/>
          <a:stretch/>
        </p:blipFill>
        <p:spPr>
          <a:xfrm>
            <a:off x="1144800" y="1143000"/>
            <a:ext cx="3442200" cy="5725562"/>
          </a:xfrm>
        </p:spPr>
      </p:pic>
      <p:sp>
        <p:nvSpPr>
          <p:cNvPr id="4" name="Title 3">
            <a:extLst>
              <a:ext uri="{FF2B5EF4-FFF2-40B4-BE49-F238E27FC236}">
                <a16:creationId xmlns:a16="http://schemas.microsoft.com/office/drawing/2014/main" id="{2319EB49-5BC3-2424-5438-529CCD75358A}"/>
              </a:ext>
            </a:extLst>
          </p:cNvPr>
          <p:cNvSpPr>
            <a:spLocks noGrp="1"/>
          </p:cNvSpPr>
          <p:nvPr>
            <p:ph type="title"/>
          </p:nvPr>
        </p:nvSpPr>
        <p:spPr>
          <a:xfrm>
            <a:off x="5883946" y="437060"/>
            <a:ext cx="6109028" cy="775185"/>
          </a:xfrm>
        </p:spPr>
        <p:txBody>
          <a:bodyPr/>
          <a:lstStyle/>
          <a:p>
            <a:r>
              <a:rPr lang="en-CH">
                <a:ea typeface="Lato"/>
                <a:cs typeface="Lato"/>
              </a:rPr>
              <a:t>Mission</a:t>
            </a:r>
            <a:endParaRPr lang="en-CH" sz="4000"/>
          </a:p>
        </p:txBody>
      </p:sp>
      <p:sp>
        <p:nvSpPr>
          <p:cNvPr id="5" name="Text Placeholder 4">
            <a:extLst>
              <a:ext uri="{FF2B5EF4-FFF2-40B4-BE49-F238E27FC236}">
                <a16:creationId xmlns:a16="http://schemas.microsoft.com/office/drawing/2014/main" id="{5C202819-641F-8D5F-B9AC-DFAD6C807750}"/>
              </a:ext>
            </a:extLst>
          </p:cNvPr>
          <p:cNvSpPr>
            <a:spLocks noGrp="1"/>
          </p:cNvSpPr>
          <p:nvPr>
            <p:ph type="body" idx="11"/>
          </p:nvPr>
        </p:nvSpPr>
        <p:spPr>
          <a:xfrm>
            <a:off x="5883946" y="1196848"/>
            <a:ext cx="5157787" cy="558153"/>
          </a:xfrm>
        </p:spPr>
        <p:txBody>
          <a:bodyPr/>
          <a:lstStyle/>
          <a:p>
            <a:r>
              <a:rPr lang="en-CH">
                <a:cs typeface="Arial"/>
              </a:rPr>
              <a:t>What is INPACE aiming to achieve?</a:t>
            </a:r>
            <a:endParaRPr lang="en-CH"/>
          </a:p>
        </p:txBody>
      </p:sp>
      <p:sp>
        <p:nvSpPr>
          <p:cNvPr id="6" name="Slide Number Placeholder 5">
            <a:extLst>
              <a:ext uri="{FF2B5EF4-FFF2-40B4-BE49-F238E27FC236}">
                <a16:creationId xmlns:a16="http://schemas.microsoft.com/office/drawing/2014/main" id="{A82906D2-2B15-D166-89F2-C23DF27F4EB2}"/>
              </a:ext>
            </a:extLst>
          </p:cNvPr>
          <p:cNvSpPr>
            <a:spLocks noGrp="1"/>
          </p:cNvSpPr>
          <p:nvPr>
            <p:ph type="sldNum" sz="quarter" idx="4"/>
          </p:nvPr>
        </p:nvSpPr>
        <p:spPr/>
        <p:txBody>
          <a:bodyPr/>
          <a:lstStyle/>
          <a:p>
            <a:fld id="{8782BFEE-EB8F-DB48-8DE7-FAD35D4F1A54}" type="slidenum">
              <a:rPr lang="en-CH" smtClean="0"/>
              <a:pPr/>
              <a:t>5</a:t>
            </a:fld>
            <a:endParaRPr lang="en-CH"/>
          </a:p>
        </p:txBody>
      </p:sp>
      <p:sp>
        <p:nvSpPr>
          <p:cNvPr id="9" name="Rectangle 8">
            <a:extLst>
              <a:ext uri="{FF2B5EF4-FFF2-40B4-BE49-F238E27FC236}">
                <a16:creationId xmlns:a16="http://schemas.microsoft.com/office/drawing/2014/main" id="{8220F881-0DAE-5DDB-2CAF-7D05A460BFD4}"/>
              </a:ext>
            </a:extLst>
          </p:cNvPr>
          <p:cNvSpPr/>
          <p:nvPr/>
        </p:nvSpPr>
        <p:spPr>
          <a:xfrm>
            <a:off x="0" y="2286000"/>
            <a:ext cx="1144800" cy="1143000"/>
          </a:xfrm>
          <a:prstGeom prst="rect">
            <a:avLst/>
          </a:prstGeom>
          <a:solidFill>
            <a:srgbClr val="0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11BD680-BD59-2CF1-2E25-A895A12AFCF9}"/>
              </a:ext>
            </a:extLst>
          </p:cNvPr>
          <p:cNvSpPr/>
          <p:nvPr/>
        </p:nvSpPr>
        <p:spPr>
          <a:xfrm>
            <a:off x="4579200" y="0"/>
            <a:ext cx="1144800" cy="1143000"/>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CAD0CB-8C26-F4B1-86D6-ECBBF16CC6A2}"/>
              </a:ext>
            </a:extLst>
          </p:cNvPr>
          <p:cNvSpPr/>
          <p:nvPr/>
        </p:nvSpPr>
        <p:spPr>
          <a:xfrm>
            <a:off x="3434400" y="5715000"/>
            <a:ext cx="1144800" cy="1143000"/>
          </a:xfrm>
          <a:prstGeom prst="rect">
            <a:avLst/>
          </a:prstGeom>
          <a:solidFill>
            <a:srgbClr val="036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51E4D4-664D-9D5E-3E7B-C5037E900C8A}"/>
              </a:ext>
            </a:extLst>
          </p:cNvPr>
          <p:cNvSpPr/>
          <p:nvPr/>
        </p:nvSpPr>
        <p:spPr>
          <a:xfrm>
            <a:off x="1144800" y="1143000"/>
            <a:ext cx="1144800" cy="114300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7">
            <a:extLst>
              <a:ext uri="{FF2B5EF4-FFF2-40B4-BE49-F238E27FC236}">
                <a16:creationId xmlns:a16="http://schemas.microsoft.com/office/drawing/2014/main" id="{1300AFDC-3240-CE71-3D91-5B5DF5449717}"/>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3" name="TextBox 2">
            <a:extLst>
              <a:ext uri="{FF2B5EF4-FFF2-40B4-BE49-F238E27FC236}">
                <a16:creationId xmlns:a16="http://schemas.microsoft.com/office/drawing/2014/main" id="{A2002539-7072-E9F5-C4D4-421708D99AC6}"/>
              </a:ext>
            </a:extLst>
          </p:cNvPr>
          <p:cNvSpPr txBox="1"/>
          <p:nvPr/>
        </p:nvSpPr>
        <p:spPr>
          <a:xfrm>
            <a:off x="5898978" y="5562932"/>
            <a:ext cx="6096000" cy="646331"/>
          </a:xfrm>
          <a:prstGeom prst="rect">
            <a:avLst/>
          </a:prstGeom>
          <a:noFill/>
        </p:spPr>
        <p:txBody>
          <a:bodyPr wrap="square">
            <a:spAutoFit/>
          </a:bodyPr>
          <a:lstStyle/>
          <a:p>
            <a:r>
              <a:rPr lang="en-GB"/>
              <a:t>https://digital-strategy.ec.europa.eu/en/library/joint-communication-international-digital-strategy-eu</a:t>
            </a:r>
          </a:p>
        </p:txBody>
      </p:sp>
      <p:sp>
        <p:nvSpPr>
          <p:cNvPr id="13" name="Text Placeholder 4">
            <a:extLst>
              <a:ext uri="{FF2B5EF4-FFF2-40B4-BE49-F238E27FC236}">
                <a16:creationId xmlns:a16="http://schemas.microsoft.com/office/drawing/2014/main" id="{F788396C-CD44-1CD5-D372-20D2507AA3DB}"/>
              </a:ext>
            </a:extLst>
          </p:cNvPr>
          <p:cNvSpPr txBox="1">
            <a:spLocks/>
          </p:cNvSpPr>
          <p:nvPr/>
        </p:nvSpPr>
        <p:spPr>
          <a:xfrm>
            <a:off x="5898978" y="4999581"/>
            <a:ext cx="6096000" cy="558153"/>
          </a:xfrm>
          <a:prstGeom prst="rect">
            <a:avLst/>
          </a:prstGeom>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SzPct val="120000"/>
              <a:buFontTx/>
              <a:buNone/>
              <a:defRPr sz="2400" b="0" kern="1200">
                <a:solidFill>
                  <a:srgbClr val="0F64BE"/>
                </a:solidFill>
                <a:latin typeface="+mn-lt"/>
                <a:ea typeface="+mn-ea"/>
                <a:cs typeface="+mn-cs"/>
              </a:defRPr>
            </a:lvl1pPr>
            <a:lvl2pPr marL="457200" indent="0" algn="l" defTabSz="914400" rtl="0" eaLnBrk="1" latinLnBrk="0" hangingPunct="1">
              <a:lnSpc>
                <a:spcPct val="90000"/>
              </a:lnSpc>
              <a:spcBef>
                <a:spcPts val="500"/>
              </a:spcBef>
              <a:buSzPct val="120000"/>
              <a:buFontTx/>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SzPct val="160000"/>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SzPct val="120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SzPct val="120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a:cs typeface="Arial"/>
              </a:rPr>
              <a:t>New International Digital </a:t>
            </a:r>
            <a:r>
              <a:rPr lang="fr-FR" err="1">
                <a:cs typeface="Arial"/>
              </a:rPr>
              <a:t>Strategy</a:t>
            </a:r>
            <a:r>
              <a:rPr lang="fr-FR">
                <a:cs typeface="Arial"/>
              </a:rPr>
              <a:t> for the EU</a:t>
            </a:r>
            <a:endParaRPr lang="en-CH"/>
          </a:p>
        </p:txBody>
      </p:sp>
    </p:spTree>
    <p:extLst>
      <p:ext uri="{BB962C8B-B14F-4D97-AF65-F5344CB8AC3E}">
        <p14:creationId xmlns:p14="http://schemas.microsoft.com/office/powerpoint/2010/main" val="206306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EEB8EB8-3357-5B3E-E924-51F53BA25DC8}"/>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9932" r="29932"/>
          <a:stretch/>
        </p:blipFill>
        <p:spPr>
          <a:xfrm>
            <a:off x="1144800" y="1143000"/>
            <a:ext cx="3442200" cy="5725562"/>
          </a:xfrm>
        </p:spPr>
      </p:pic>
      <p:sp>
        <p:nvSpPr>
          <p:cNvPr id="4" name="Title 3">
            <a:extLst>
              <a:ext uri="{FF2B5EF4-FFF2-40B4-BE49-F238E27FC236}">
                <a16:creationId xmlns:a16="http://schemas.microsoft.com/office/drawing/2014/main" id="{2319EB49-5BC3-2424-5438-529CCD75358A}"/>
              </a:ext>
            </a:extLst>
          </p:cNvPr>
          <p:cNvSpPr>
            <a:spLocks noGrp="1"/>
          </p:cNvSpPr>
          <p:nvPr>
            <p:ph type="title"/>
          </p:nvPr>
        </p:nvSpPr>
        <p:spPr>
          <a:xfrm>
            <a:off x="5020056" y="134062"/>
            <a:ext cx="6798905" cy="1713903"/>
          </a:xfrm>
        </p:spPr>
        <p:txBody>
          <a:bodyPr/>
          <a:lstStyle/>
          <a:p>
            <a:r>
              <a:rPr lang="en-US" sz="3600">
                <a:ea typeface="Lato"/>
                <a:cs typeface="Lato"/>
              </a:rPr>
              <a:t>Join the INPACE Hub: </a:t>
            </a:r>
            <a:br>
              <a:rPr lang="en-US" sz="3600">
                <a:ea typeface="Lato"/>
                <a:cs typeface="Lato"/>
              </a:rPr>
            </a:br>
            <a:r>
              <a:rPr lang="en-GB" sz="3600">
                <a:ea typeface="Lato"/>
                <a:cs typeface="Lato"/>
              </a:rPr>
              <a:t>Your gateway to Europe-Indo-Pacific digital collaboration</a:t>
            </a:r>
            <a:endParaRPr lang="en-CH" sz="3600">
              <a:ea typeface="Lato"/>
              <a:cs typeface="Lato"/>
            </a:endParaRPr>
          </a:p>
        </p:txBody>
      </p:sp>
      <p:sp>
        <p:nvSpPr>
          <p:cNvPr id="6" name="Slide Number Placeholder 5">
            <a:extLst>
              <a:ext uri="{FF2B5EF4-FFF2-40B4-BE49-F238E27FC236}">
                <a16:creationId xmlns:a16="http://schemas.microsoft.com/office/drawing/2014/main" id="{A82906D2-2B15-D166-89F2-C23DF27F4EB2}"/>
              </a:ext>
            </a:extLst>
          </p:cNvPr>
          <p:cNvSpPr>
            <a:spLocks noGrp="1"/>
          </p:cNvSpPr>
          <p:nvPr>
            <p:ph type="sldNum" sz="quarter" idx="4"/>
          </p:nvPr>
        </p:nvSpPr>
        <p:spPr/>
        <p:txBody>
          <a:bodyPr/>
          <a:lstStyle/>
          <a:p>
            <a:fld id="{8782BFEE-EB8F-DB48-8DE7-FAD35D4F1A54}" type="slidenum">
              <a:rPr lang="en-CH" smtClean="0"/>
              <a:pPr/>
              <a:t>6</a:t>
            </a:fld>
            <a:endParaRPr lang="en-CH"/>
          </a:p>
        </p:txBody>
      </p:sp>
      <p:sp>
        <p:nvSpPr>
          <p:cNvPr id="9" name="Rectangle 8">
            <a:extLst>
              <a:ext uri="{FF2B5EF4-FFF2-40B4-BE49-F238E27FC236}">
                <a16:creationId xmlns:a16="http://schemas.microsoft.com/office/drawing/2014/main" id="{8220F881-0DAE-5DDB-2CAF-7D05A460BFD4}"/>
              </a:ext>
            </a:extLst>
          </p:cNvPr>
          <p:cNvSpPr/>
          <p:nvPr/>
        </p:nvSpPr>
        <p:spPr>
          <a:xfrm>
            <a:off x="0" y="2286000"/>
            <a:ext cx="1144800" cy="1143000"/>
          </a:xfrm>
          <a:prstGeom prst="rect">
            <a:avLst/>
          </a:prstGeom>
          <a:solidFill>
            <a:srgbClr val="0F64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11BD680-BD59-2CF1-2E25-A895A12AFCF9}"/>
              </a:ext>
            </a:extLst>
          </p:cNvPr>
          <p:cNvSpPr/>
          <p:nvPr/>
        </p:nvSpPr>
        <p:spPr>
          <a:xfrm>
            <a:off x="3466200" y="0"/>
            <a:ext cx="1144800" cy="1143000"/>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CAD0CB-8C26-F4B1-86D6-ECBBF16CC6A2}"/>
              </a:ext>
            </a:extLst>
          </p:cNvPr>
          <p:cNvSpPr/>
          <p:nvPr/>
        </p:nvSpPr>
        <p:spPr>
          <a:xfrm>
            <a:off x="3434400" y="5715000"/>
            <a:ext cx="1144800" cy="1143000"/>
          </a:xfrm>
          <a:prstGeom prst="rect">
            <a:avLst/>
          </a:prstGeom>
          <a:solidFill>
            <a:srgbClr val="036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51E4D4-664D-9D5E-3E7B-C5037E900C8A}"/>
              </a:ext>
            </a:extLst>
          </p:cNvPr>
          <p:cNvSpPr/>
          <p:nvPr/>
        </p:nvSpPr>
        <p:spPr>
          <a:xfrm>
            <a:off x="1144800" y="1143000"/>
            <a:ext cx="1144800" cy="1143000"/>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7">
            <a:extLst>
              <a:ext uri="{FF2B5EF4-FFF2-40B4-BE49-F238E27FC236}">
                <a16:creationId xmlns:a16="http://schemas.microsoft.com/office/drawing/2014/main" id="{1300AFDC-3240-CE71-3D91-5B5DF5449717}"/>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16" name="Rectangle 15">
            <a:extLst>
              <a:ext uri="{FF2B5EF4-FFF2-40B4-BE49-F238E27FC236}">
                <a16:creationId xmlns:a16="http://schemas.microsoft.com/office/drawing/2014/main" id="{AB4C2D1C-1B89-4188-041E-1B2362558656}"/>
              </a:ext>
            </a:extLst>
          </p:cNvPr>
          <p:cNvSpPr/>
          <p:nvPr/>
        </p:nvSpPr>
        <p:spPr>
          <a:xfrm>
            <a:off x="-5487" y="4572000"/>
            <a:ext cx="1144800"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black and white logo&#10;&#10;Description automatically generated">
            <a:extLst>
              <a:ext uri="{FF2B5EF4-FFF2-40B4-BE49-F238E27FC236}">
                <a16:creationId xmlns:a16="http://schemas.microsoft.com/office/drawing/2014/main" id="{5244B846-EB08-E560-677E-9352D6B118B3}"/>
              </a:ext>
            </a:extLst>
          </p:cNvPr>
          <p:cNvPicPr>
            <a:picLocks noChangeAspect="1"/>
          </p:cNvPicPr>
          <p:nvPr/>
        </p:nvPicPr>
        <p:blipFill>
          <a:blip r:embed="rId4"/>
          <a:stretch>
            <a:fillRect/>
          </a:stretch>
        </p:blipFill>
        <p:spPr>
          <a:xfrm>
            <a:off x="198339" y="265741"/>
            <a:ext cx="2662092" cy="637572"/>
          </a:xfrm>
          <a:prstGeom prst="rect">
            <a:avLst/>
          </a:prstGeom>
        </p:spPr>
      </p:pic>
      <p:sp>
        <p:nvSpPr>
          <p:cNvPr id="20" name="Content Placeholder 2">
            <a:extLst>
              <a:ext uri="{FF2B5EF4-FFF2-40B4-BE49-F238E27FC236}">
                <a16:creationId xmlns:a16="http://schemas.microsoft.com/office/drawing/2014/main" id="{1C483359-CC20-1EA2-F7C6-15A9D1C64E81}"/>
              </a:ext>
            </a:extLst>
          </p:cNvPr>
          <p:cNvSpPr txBox="1">
            <a:spLocks/>
          </p:cNvSpPr>
          <p:nvPr/>
        </p:nvSpPr>
        <p:spPr>
          <a:xfrm>
            <a:off x="5020056" y="1854287"/>
            <a:ext cx="7095744" cy="4351338"/>
          </a:xfrm>
          <a:prstGeom prst="rect">
            <a:avLst/>
          </a:prstGeom>
          <a:noFill/>
          <a:ln>
            <a:noFill/>
          </a:ln>
        </p:spPr>
        <p:txBody>
          <a:bodyPr spcFirstLastPara="1" vert="horz" wrap="square" lIns="91425" tIns="45700" rIns="91425" bIns="45700" rtlCol="0" anchor="t" anchorCtr="0">
            <a:noAutofit/>
          </a:bodyPr>
          <a:lstStyle>
            <a:lvl1pPr marL="228600" lvl="0" indent="-228600" algn="l" defTabSz="914400" rtl="0" eaLnBrk="1" latinLnBrk="0" hangingPunct="1">
              <a:lnSpc>
                <a:spcPct val="90000"/>
              </a:lnSpc>
              <a:spcBef>
                <a:spcPts val="1000"/>
              </a:spcBef>
              <a:spcAft>
                <a:spcPts val="0"/>
              </a:spcAft>
              <a:buClr>
                <a:srgbClr val="3A3838"/>
              </a:buClr>
              <a:buSzPts val="2400"/>
              <a:buFontTx/>
              <a:buNone/>
              <a:defRPr sz="1800" kern="1200">
                <a:solidFill>
                  <a:schemeClr val="tx1"/>
                </a:solidFill>
                <a:latin typeface="+mn-lt"/>
                <a:ea typeface="+mn-ea"/>
                <a:cs typeface="+mn-cs"/>
              </a:defRPr>
            </a:lvl1pPr>
            <a:lvl2pPr marL="685800" lvl="1" indent="-228600" algn="ctr" defTabSz="914400" rtl="0" eaLnBrk="1" latinLnBrk="0" hangingPunct="1">
              <a:lnSpc>
                <a:spcPct val="90000"/>
              </a:lnSpc>
              <a:spcBef>
                <a:spcPts val="500"/>
              </a:spcBef>
              <a:spcAft>
                <a:spcPts val="0"/>
              </a:spcAft>
              <a:buClr>
                <a:srgbClr val="3A3838"/>
              </a:buClr>
              <a:buSzPts val="2000"/>
              <a:buFontTx/>
              <a:buNone/>
              <a:defRPr sz="2000" kern="1200">
                <a:solidFill>
                  <a:schemeClr val="tx1"/>
                </a:solidFill>
                <a:latin typeface="+mn-lt"/>
                <a:ea typeface="+mn-ea"/>
                <a:cs typeface="+mn-cs"/>
              </a:defRPr>
            </a:lvl2pPr>
            <a:lvl3pPr marL="1143000" lvl="2" indent="-228600" algn="ctr" defTabSz="914400" rtl="0" eaLnBrk="1" latinLnBrk="0" hangingPunct="1">
              <a:lnSpc>
                <a:spcPct val="90000"/>
              </a:lnSpc>
              <a:spcBef>
                <a:spcPts val="500"/>
              </a:spcBef>
              <a:spcAft>
                <a:spcPts val="0"/>
              </a:spcAft>
              <a:buClr>
                <a:srgbClr val="3A3838"/>
              </a:buClr>
              <a:buSzPts val="1800"/>
              <a:buFont typeface="Arial" panose="020B0604020202020204" pitchFamily="34" charset="0"/>
              <a:buNone/>
              <a:defRPr sz="1800" kern="1200">
                <a:solidFill>
                  <a:schemeClr val="tx1"/>
                </a:solidFill>
                <a:latin typeface="+mn-lt"/>
                <a:ea typeface="+mn-ea"/>
                <a:cs typeface="+mn-cs"/>
              </a:defRPr>
            </a:lvl3pPr>
            <a:lvl4pPr marL="1600200" lvl="3" indent="-228600" algn="ctr" defTabSz="914400" rtl="0" eaLnBrk="1" latinLnBrk="0" hangingPunct="1">
              <a:lnSpc>
                <a:spcPct val="90000"/>
              </a:lnSpc>
              <a:spcBef>
                <a:spcPts val="500"/>
              </a:spcBef>
              <a:spcAft>
                <a:spcPts val="0"/>
              </a:spcAft>
              <a:buClr>
                <a:srgbClr val="757070"/>
              </a:buClr>
              <a:buSzPts val="1600"/>
              <a:buFont typeface="Arial" panose="020B0604020202020204" pitchFamily="34" charset="0"/>
              <a:buNone/>
              <a:defRPr sz="1600" kern="1200">
                <a:solidFill>
                  <a:schemeClr val="tx1"/>
                </a:solidFill>
                <a:latin typeface="+mn-lt"/>
                <a:ea typeface="+mn-ea"/>
                <a:cs typeface="+mn-cs"/>
              </a:defRPr>
            </a:lvl4pPr>
            <a:lvl5pPr marL="2057400" lvl="4" indent="-228600" algn="ctr" defTabSz="914400" rtl="0" eaLnBrk="1" latinLnBrk="0" hangingPunct="1">
              <a:lnSpc>
                <a:spcPct val="90000"/>
              </a:lnSpc>
              <a:spcBef>
                <a:spcPts val="500"/>
              </a:spcBef>
              <a:spcAft>
                <a:spcPts val="0"/>
              </a:spcAft>
              <a:buClr>
                <a:srgbClr val="757070"/>
              </a:buClr>
              <a:buSzPts val="1600"/>
              <a:buFont typeface="Arial" panose="020B0604020202020204" pitchFamily="34" charset="0"/>
              <a:buNone/>
              <a:defRPr sz="1600" kern="1200">
                <a:solidFill>
                  <a:schemeClr val="tx1"/>
                </a:solidFill>
                <a:latin typeface="+mn-lt"/>
                <a:ea typeface="+mn-ea"/>
                <a:cs typeface="+mn-cs"/>
              </a:defRPr>
            </a:lvl5pPr>
            <a:lvl6pPr marL="2514600" lvl="5" indent="-228600" algn="ctr" defTabSz="914400" rtl="0" eaLnBrk="1" latinLnBrk="0" hangingPunct="1">
              <a:lnSpc>
                <a:spcPct val="90000"/>
              </a:lnSpc>
              <a:spcBef>
                <a:spcPts val="500"/>
              </a:spcBef>
              <a:spcAft>
                <a:spcPts val="0"/>
              </a:spcAft>
              <a:buClr>
                <a:schemeClr val="dk1"/>
              </a:buClr>
              <a:buSzPts val="1600"/>
              <a:buFont typeface="Arial" panose="020B0604020202020204" pitchFamily="34" charset="0"/>
              <a:buNone/>
              <a:defRPr sz="1600" kern="1200">
                <a:solidFill>
                  <a:schemeClr val="tx1"/>
                </a:solidFill>
                <a:latin typeface="+mn-lt"/>
                <a:ea typeface="+mn-ea"/>
                <a:cs typeface="+mn-cs"/>
              </a:defRPr>
            </a:lvl6pPr>
            <a:lvl7pPr marL="2971800" lvl="6" indent="-228600" algn="ctr" defTabSz="914400" rtl="0" eaLnBrk="1" latinLnBrk="0" hangingPunct="1">
              <a:lnSpc>
                <a:spcPct val="90000"/>
              </a:lnSpc>
              <a:spcBef>
                <a:spcPts val="500"/>
              </a:spcBef>
              <a:spcAft>
                <a:spcPts val="0"/>
              </a:spcAft>
              <a:buClr>
                <a:schemeClr val="dk1"/>
              </a:buClr>
              <a:buSzPts val="1600"/>
              <a:buFont typeface="Arial" panose="020B0604020202020204" pitchFamily="34" charset="0"/>
              <a:buNone/>
              <a:defRPr sz="1600" kern="1200">
                <a:solidFill>
                  <a:schemeClr val="tx1"/>
                </a:solidFill>
                <a:latin typeface="+mn-lt"/>
                <a:ea typeface="+mn-ea"/>
                <a:cs typeface="+mn-cs"/>
              </a:defRPr>
            </a:lvl7pPr>
            <a:lvl8pPr marL="3429000" lvl="7" indent="-228600" algn="ctr" defTabSz="914400" rtl="0" eaLnBrk="1" latinLnBrk="0" hangingPunct="1">
              <a:lnSpc>
                <a:spcPct val="90000"/>
              </a:lnSpc>
              <a:spcBef>
                <a:spcPts val="500"/>
              </a:spcBef>
              <a:spcAft>
                <a:spcPts val="0"/>
              </a:spcAft>
              <a:buClr>
                <a:schemeClr val="dk1"/>
              </a:buClr>
              <a:buSzPts val="1600"/>
              <a:buFont typeface="Arial" panose="020B0604020202020204" pitchFamily="34" charset="0"/>
              <a:buNone/>
              <a:defRPr sz="1600" kern="1200">
                <a:solidFill>
                  <a:schemeClr val="tx1"/>
                </a:solidFill>
                <a:latin typeface="+mn-lt"/>
                <a:ea typeface="+mn-ea"/>
                <a:cs typeface="+mn-cs"/>
              </a:defRPr>
            </a:lvl8pPr>
            <a:lvl9pPr marL="3886200" lvl="8" indent="-228600" algn="ctr" defTabSz="914400" rtl="0" eaLnBrk="1" latinLnBrk="0" hangingPunct="1">
              <a:lnSpc>
                <a:spcPct val="90000"/>
              </a:lnSpc>
              <a:spcBef>
                <a:spcPts val="500"/>
              </a:spcBef>
              <a:spcAft>
                <a:spcPts val="0"/>
              </a:spcAft>
              <a:buClr>
                <a:schemeClr val="dk1"/>
              </a:buClr>
              <a:buSzPts val="1600"/>
              <a:buFont typeface="Arial" panose="020B0604020202020204" pitchFamily="34" charset="0"/>
              <a:buNone/>
              <a:defRPr sz="1600" kern="1200">
                <a:solidFill>
                  <a:schemeClr val="tx1"/>
                </a:solidFill>
                <a:latin typeface="+mn-lt"/>
                <a:ea typeface="+mn-ea"/>
                <a:cs typeface="+mn-cs"/>
              </a:defRPr>
            </a:lvl9pPr>
          </a:lstStyle>
          <a:p>
            <a:pPr marL="0" indent="0">
              <a:spcBef>
                <a:spcPts val="0"/>
              </a:spcBef>
              <a:spcAft>
                <a:spcPts val="300"/>
              </a:spcAft>
            </a:pPr>
            <a:r>
              <a:rPr lang="en-GB" sz="1800" i="0" u="none" strike="noStrike">
                <a:solidFill>
                  <a:srgbClr val="222222"/>
                </a:solidFill>
                <a:effectLst/>
                <a:latin typeface="Arial"/>
                <a:cs typeface="Arial"/>
              </a:rPr>
              <a:t>The INPACE Hub is </a:t>
            </a:r>
            <a:r>
              <a:rPr lang="en-GB" sz="1800" b="0" i="0" u="none" strike="noStrike">
                <a:solidFill>
                  <a:srgbClr val="222222"/>
                </a:solidFill>
                <a:effectLst/>
                <a:latin typeface="Arial"/>
                <a:cs typeface="Arial"/>
              </a:rPr>
              <a:t>an innovative </a:t>
            </a:r>
            <a:r>
              <a:rPr lang="en-GB" sz="1800" i="0" u="none" strike="noStrike">
                <a:solidFill>
                  <a:srgbClr val="222222"/>
                </a:solidFill>
                <a:effectLst/>
                <a:latin typeface="Arial"/>
                <a:cs typeface="Arial"/>
              </a:rPr>
              <a:t>digital </a:t>
            </a:r>
            <a:r>
              <a:rPr lang="en-GB" sz="1800" b="0" i="0" u="none" strike="noStrike">
                <a:solidFill>
                  <a:srgbClr val="222222"/>
                </a:solidFill>
                <a:effectLst/>
                <a:latin typeface="Arial"/>
                <a:cs typeface="Arial"/>
              </a:rPr>
              <a:t>platform that </a:t>
            </a:r>
            <a:r>
              <a:rPr lang="en-GB">
                <a:solidFill>
                  <a:srgbClr val="000000"/>
                </a:solidFill>
                <a:latin typeface="Arial"/>
                <a:cs typeface="Arial"/>
              </a:rPr>
              <a:t>brings together technology and policy specialists with validated resources, collaboration opportunities, and expert connections.</a:t>
            </a:r>
            <a:endParaRPr lang="en-GB">
              <a:solidFill>
                <a:srgbClr val="222222"/>
              </a:solidFill>
              <a:latin typeface="Arial" panose="020B0604020202020204" pitchFamily="34" charset="0"/>
              <a:cs typeface="Arial" panose="020B0604020202020204" pitchFamily="34" charset="0"/>
            </a:endParaRPr>
          </a:p>
          <a:p>
            <a:pPr marL="0" indent="0">
              <a:spcBef>
                <a:spcPts val="0"/>
              </a:spcBef>
              <a:spcAft>
                <a:spcPts val="300"/>
              </a:spcAft>
            </a:pPr>
            <a:endParaRPr lang="en-US">
              <a:cs typeface="Arial" panose="020B0604020202020204"/>
            </a:endParaRPr>
          </a:p>
          <a:p>
            <a:pPr marL="0" indent="0">
              <a:spcBef>
                <a:spcPts val="0"/>
              </a:spcBef>
              <a:spcAft>
                <a:spcPts val="300"/>
              </a:spcAft>
            </a:pPr>
            <a:r>
              <a:rPr lang="en-GB" sz="1800" b="1" i="0" u="none" strike="noStrike">
                <a:solidFill>
                  <a:srgbClr val="000000"/>
                </a:solidFill>
                <a:effectLst/>
                <a:latin typeface="Arial"/>
                <a:cs typeface="Arial"/>
              </a:rPr>
              <a:t>Join the Hub to</a:t>
            </a:r>
            <a:r>
              <a:rPr lang="en-GB" sz="1800" b="0" i="0" u="none" strike="noStrike">
                <a:solidFill>
                  <a:srgbClr val="000000"/>
                </a:solidFill>
                <a:effectLst/>
                <a:latin typeface="Arial"/>
                <a:cs typeface="Arial"/>
              </a:rPr>
              <a:t>:</a:t>
            </a:r>
            <a:endParaRPr lang="en-GB">
              <a:solidFill>
                <a:srgbClr val="000000"/>
              </a:solidFill>
              <a:latin typeface="Arial"/>
              <a:cs typeface="Arial"/>
            </a:endParaRPr>
          </a:p>
          <a:p>
            <a:pPr marL="285750" indent="-285750">
              <a:spcBef>
                <a:spcPts val="0"/>
              </a:spcBef>
              <a:spcAft>
                <a:spcPts val="300"/>
              </a:spcAft>
              <a:buFont typeface="Arial"/>
              <a:buChar char="•"/>
            </a:pPr>
            <a:r>
              <a:rPr lang="en-GB">
                <a:solidFill>
                  <a:srgbClr val="000000"/>
                </a:solidFill>
                <a:latin typeface="Arial"/>
                <a:cs typeface="Arial"/>
              </a:rPr>
              <a:t>Create synergies </a:t>
            </a:r>
            <a:r>
              <a:rPr lang="en-GB" sz="1800" b="0" i="0" u="none" strike="noStrike">
                <a:solidFill>
                  <a:srgbClr val="000000"/>
                </a:solidFill>
                <a:effectLst/>
                <a:latin typeface="Arial"/>
                <a:cs typeface="Arial"/>
              </a:rPr>
              <a:t>with </a:t>
            </a:r>
            <a:r>
              <a:rPr lang="en-GB">
                <a:solidFill>
                  <a:srgbClr val="000000"/>
                </a:solidFill>
                <a:latin typeface="Arial"/>
                <a:cs typeface="Arial"/>
              </a:rPr>
              <a:t>your own projects and initiatives – propose </a:t>
            </a:r>
            <a:r>
              <a:rPr lang="en-GB" sz="1800" b="0" i="0" u="none" strike="noStrike">
                <a:solidFill>
                  <a:srgbClr val="000000"/>
                </a:solidFill>
                <a:effectLst/>
                <a:latin typeface="Arial"/>
                <a:cs typeface="Arial"/>
              </a:rPr>
              <a:t>joint </a:t>
            </a:r>
            <a:r>
              <a:rPr lang="en-GB">
                <a:solidFill>
                  <a:srgbClr val="000000"/>
                </a:solidFill>
                <a:latin typeface="Arial"/>
                <a:cs typeface="Arial"/>
              </a:rPr>
              <a:t>activities, promote your </a:t>
            </a:r>
            <a:r>
              <a:rPr lang="en-GB" sz="1800" b="0" i="0" u="none" strike="noStrike">
                <a:solidFill>
                  <a:srgbClr val="000000"/>
                </a:solidFill>
                <a:effectLst/>
                <a:latin typeface="Arial"/>
                <a:cs typeface="Arial"/>
              </a:rPr>
              <a:t>technologies</a:t>
            </a:r>
            <a:r>
              <a:rPr lang="en-GB">
                <a:solidFill>
                  <a:srgbClr val="000000"/>
                </a:solidFill>
                <a:latin typeface="Arial"/>
                <a:cs typeface="Arial"/>
              </a:rPr>
              <a:t>,</a:t>
            </a:r>
            <a:r>
              <a:rPr lang="en-GB" sz="1800" b="0" i="0" u="none" strike="noStrike">
                <a:solidFill>
                  <a:srgbClr val="000000"/>
                </a:solidFill>
                <a:effectLst/>
                <a:latin typeface="Arial"/>
                <a:cs typeface="Arial"/>
              </a:rPr>
              <a:t> and </a:t>
            </a:r>
            <a:r>
              <a:rPr lang="en-GB">
                <a:solidFill>
                  <a:srgbClr val="000000"/>
                </a:solidFill>
                <a:latin typeface="Arial"/>
                <a:cs typeface="Arial"/>
              </a:rPr>
              <a:t>more</a:t>
            </a:r>
            <a:endParaRPr lang="en-GB">
              <a:solidFill>
                <a:srgbClr val="0C0C0C"/>
              </a:solidFill>
              <a:latin typeface="Arial"/>
              <a:cs typeface="Arial"/>
            </a:endParaRPr>
          </a:p>
          <a:p>
            <a:pPr marL="285750" indent="-285750">
              <a:spcBef>
                <a:spcPts val="0"/>
              </a:spcBef>
              <a:spcAft>
                <a:spcPts val="300"/>
              </a:spcAft>
              <a:buFont typeface="Arial"/>
              <a:buChar char="•"/>
            </a:pPr>
            <a:r>
              <a:rPr lang="en-GB">
                <a:solidFill>
                  <a:srgbClr val="000000"/>
                </a:solidFill>
                <a:latin typeface="Arial"/>
                <a:cs typeface="Arial"/>
              </a:rPr>
              <a:t>Tap into expert networks spanning multiple regions</a:t>
            </a:r>
            <a:endParaRPr lang="en-GB">
              <a:solidFill>
                <a:srgbClr val="0C0C0C"/>
              </a:solidFill>
              <a:latin typeface="Arial"/>
              <a:cs typeface="Arial"/>
            </a:endParaRPr>
          </a:p>
          <a:p>
            <a:pPr marL="285750" indent="-285750">
              <a:spcBef>
                <a:spcPts val="0"/>
              </a:spcBef>
              <a:spcAft>
                <a:spcPts val="300"/>
              </a:spcAft>
              <a:buFont typeface="Arial"/>
              <a:buChar char="•"/>
            </a:pPr>
            <a:r>
              <a:rPr lang="en-GB">
                <a:solidFill>
                  <a:srgbClr val="000000"/>
                </a:solidFill>
                <a:latin typeface="Arial"/>
                <a:cs typeface="Arial"/>
              </a:rPr>
              <a:t>Access validated resources/knowledge hub</a:t>
            </a:r>
            <a:r>
              <a:rPr lang="en-GB" sz="1800" b="0" i="0" u="none" strike="noStrike">
                <a:solidFill>
                  <a:srgbClr val="000000"/>
                </a:solidFill>
                <a:effectLst/>
                <a:latin typeface="Arial"/>
                <a:cs typeface="Arial"/>
              </a:rPr>
              <a:t>, and </a:t>
            </a:r>
            <a:r>
              <a:rPr lang="en-GB">
                <a:solidFill>
                  <a:srgbClr val="000000"/>
                </a:solidFill>
                <a:latin typeface="Arial"/>
                <a:cs typeface="Arial"/>
              </a:rPr>
              <a:t>funding opportunities</a:t>
            </a:r>
            <a:endParaRPr lang="en-GB">
              <a:solidFill>
                <a:srgbClr val="0C0C0C"/>
              </a:solidFill>
              <a:latin typeface="Arial"/>
              <a:cs typeface="Arial"/>
            </a:endParaRPr>
          </a:p>
          <a:p>
            <a:pPr marL="285750" indent="-285750">
              <a:spcBef>
                <a:spcPts val="0"/>
              </a:spcBef>
              <a:spcAft>
                <a:spcPts val="300"/>
              </a:spcAft>
              <a:buFont typeface="Arial"/>
              <a:buChar char="•"/>
            </a:pPr>
            <a:r>
              <a:rPr lang="en-GB">
                <a:solidFill>
                  <a:srgbClr val="000000"/>
                </a:solidFill>
                <a:latin typeface="Arial"/>
                <a:cs typeface="Arial"/>
              </a:rPr>
              <a:t>Foster impactful </a:t>
            </a:r>
            <a:r>
              <a:rPr lang="en-GB" sz="1800" b="0" i="0" u="none" strike="noStrike">
                <a:solidFill>
                  <a:srgbClr val="000000"/>
                </a:solidFill>
                <a:effectLst/>
                <a:latin typeface="Arial"/>
                <a:cs typeface="Arial"/>
              </a:rPr>
              <a:t>digital initiatives</a:t>
            </a:r>
            <a:r>
              <a:rPr lang="en-GB">
                <a:solidFill>
                  <a:srgbClr val="000000"/>
                </a:solidFill>
                <a:latin typeface="Arial"/>
                <a:cs typeface="Arial"/>
              </a:rPr>
              <a:t> with your involvement, including at core roles!</a:t>
            </a:r>
            <a:endParaRPr lang="en-GB">
              <a:solidFill>
                <a:srgbClr val="0C0C0C"/>
              </a:solidFill>
              <a:latin typeface="Arial"/>
              <a:cs typeface="Arial"/>
            </a:endParaRPr>
          </a:p>
          <a:p>
            <a:pPr marL="285750" indent="-285750">
              <a:spcBef>
                <a:spcPts val="0"/>
              </a:spcBef>
              <a:spcAft>
                <a:spcPts val="300"/>
              </a:spcAft>
              <a:buFont typeface="Arial"/>
              <a:buChar char="•"/>
            </a:pPr>
            <a:r>
              <a:rPr lang="en-GB">
                <a:solidFill>
                  <a:srgbClr val="000000"/>
                </a:solidFill>
                <a:latin typeface="Arial"/>
                <a:cs typeface="Arial"/>
              </a:rPr>
              <a:t>Advance trusted digital technologies for sustainable well-being</a:t>
            </a:r>
            <a:endParaRPr lang="en-GB">
              <a:cs typeface="Arial" panose="020B0604020202020204"/>
            </a:endParaRPr>
          </a:p>
          <a:p>
            <a:pPr marL="285750" indent="0">
              <a:spcBef>
                <a:spcPts val="0"/>
              </a:spcBef>
              <a:spcAft>
                <a:spcPts val="300"/>
              </a:spcAft>
              <a:buFont typeface="Arial"/>
              <a:buChar char="•"/>
            </a:pPr>
            <a:endParaRPr lang="en-GB">
              <a:solidFill>
                <a:srgbClr val="000000"/>
              </a:solidFill>
              <a:latin typeface="Arial"/>
              <a:cs typeface="Arial"/>
            </a:endParaRPr>
          </a:p>
          <a:p>
            <a:pPr marL="0" indent="0" rtl="0">
              <a:spcBef>
                <a:spcPts val="0"/>
              </a:spcBef>
              <a:spcAft>
                <a:spcPts val="300"/>
              </a:spcAft>
              <a:buNone/>
            </a:pPr>
            <a:r>
              <a:rPr lang="en-GB" sz="1800" b="1" i="0" u="none" strike="noStrike">
                <a:solidFill>
                  <a:srgbClr val="000000"/>
                </a:solidFill>
                <a:effectLst/>
                <a:latin typeface="Arial" panose="020B0604020202020204" pitchFamily="34" charset="0"/>
              </a:rPr>
              <a:t>Discover the INPACE Hub and register: </a:t>
            </a:r>
            <a:br>
              <a:rPr lang="en-GB" sz="1800" b="1" i="0" u="none" strike="noStrike">
                <a:solidFill>
                  <a:srgbClr val="000000"/>
                </a:solidFill>
                <a:effectLst/>
                <a:latin typeface="Arial" panose="020B0604020202020204" pitchFamily="34" charset="0"/>
              </a:rPr>
            </a:br>
            <a:r>
              <a:rPr lang="en-GB" sz="1800" b="1" i="0" u="sng" strike="noStrike">
                <a:solidFill>
                  <a:srgbClr val="1155CC"/>
                </a:solidFill>
                <a:effectLst/>
                <a:latin typeface="Arial" panose="020B0604020202020204" pitchFamily="34" charset="0"/>
                <a:hlinkClick r:id="rId5"/>
              </a:rPr>
              <a:t>https://egcp.enrich-global.eu/communities/inpace</a:t>
            </a:r>
            <a:endParaRPr lang="en-GB" b="1">
              <a:effectLst/>
              <a:cs typeface="Arial" panose="020B0604020202020204"/>
            </a:endParaRPr>
          </a:p>
          <a:p>
            <a:pPr marL="0" indent="0">
              <a:spcBef>
                <a:spcPts val="0"/>
              </a:spcBef>
              <a:buNone/>
            </a:pPr>
            <a:br>
              <a:rPr lang="en-GB"/>
            </a:br>
            <a:endParaRPr lang="en-GB">
              <a:cs typeface="Arial" panose="020B0604020202020204"/>
            </a:endParaRPr>
          </a:p>
        </p:txBody>
      </p:sp>
    </p:spTree>
    <p:extLst>
      <p:ext uri="{BB962C8B-B14F-4D97-AF65-F5344CB8AC3E}">
        <p14:creationId xmlns:p14="http://schemas.microsoft.com/office/powerpoint/2010/main" val="394204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E03D1-1D6B-1E4D-F17B-8214BD9B9AC6}"/>
              </a:ext>
            </a:extLst>
          </p:cNvPr>
          <p:cNvSpPr>
            <a:spLocks noGrp="1"/>
          </p:cNvSpPr>
          <p:nvPr>
            <p:ph type="title"/>
          </p:nvPr>
        </p:nvSpPr>
        <p:spPr>
          <a:xfrm>
            <a:off x="838200" y="1"/>
            <a:ext cx="10515600" cy="954652"/>
          </a:xfrm>
        </p:spPr>
        <p:txBody>
          <a:bodyPr>
            <a:normAutofit/>
          </a:bodyPr>
          <a:lstStyle/>
          <a:p>
            <a:r>
              <a:rPr lang="fr-FR"/>
              <a:t>Hub Services and Value</a:t>
            </a:r>
            <a:endParaRPr lang="en-CH"/>
          </a:p>
        </p:txBody>
      </p:sp>
      <p:graphicFrame>
        <p:nvGraphicFramePr>
          <p:cNvPr id="7" name="Espace réservé du contenu 6">
            <a:extLst>
              <a:ext uri="{FF2B5EF4-FFF2-40B4-BE49-F238E27FC236}">
                <a16:creationId xmlns:a16="http://schemas.microsoft.com/office/drawing/2014/main" id="{C1B40686-0A74-0B43-F7B1-A732896BDCD4}"/>
              </a:ext>
            </a:extLst>
          </p:cNvPr>
          <p:cNvGraphicFramePr>
            <a:graphicFrameLocks noGrp="1"/>
          </p:cNvGraphicFramePr>
          <p:nvPr>
            <p:ph sz="half" idx="2"/>
          </p:nvPr>
        </p:nvGraphicFramePr>
        <p:xfrm>
          <a:off x="838201" y="826316"/>
          <a:ext cx="10824411" cy="4638806"/>
        </p:xfrm>
        <a:graphic>
          <a:graphicData uri="http://schemas.openxmlformats.org/drawingml/2006/table">
            <a:tbl>
              <a:tblPr firstRow="1" bandRow="1">
                <a:tableStyleId>{E8B1032C-EA38-4F05-BA0D-38AFFFC7BED3}</a:tableStyleId>
              </a:tblPr>
              <a:tblGrid>
                <a:gridCol w="3608137">
                  <a:extLst>
                    <a:ext uri="{9D8B030D-6E8A-4147-A177-3AD203B41FA5}">
                      <a16:colId xmlns:a16="http://schemas.microsoft.com/office/drawing/2014/main" val="2070497281"/>
                    </a:ext>
                  </a:extLst>
                </a:gridCol>
                <a:gridCol w="3608137">
                  <a:extLst>
                    <a:ext uri="{9D8B030D-6E8A-4147-A177-3AD203B41FA5}">
                      <a16:colId xmlns:a16="http://schemas.microsoft.com/office/drawing/2014/main" val="1567694922"/>
                    </a:ext>
                  </a:extLst>
                </a:gridCol>
                <a:gridCol w="3608137">
                  <a:extLst>
                    <a:ext uri="{9D8B030D-6E8A-4147-A177-3AD203B41FA5}">
                      <a16:colId xmlns:a16="http://schemas.microsoft.com/office/drawing/2014/main" val="2573161100"/>
                    </a:ext>
                  </a:extLst>
                </a:gridCol>
              </a:tblGrid>
              <a:tr h="446000">
                <a:tc>
                  <a:txBody>
                    <a:bodyPr/>
                    <a:lstStyle/>
                    <a:p>
                      <a:pPr algn="ctr">
                        <a:buNone/>
                      </a:pPr>
                      <a:r>
                        <a:rPr lang="fr-FR" sz="2400">
                          <a:solidFill>
                            <a:srgbClr val="DE2936"/>
                          </a:solidFill>
                        </a:rPr>
                        <a:t>Services/factures</a:t>
                      </a:r>
                    </a:p>
                  </a:txBody>
                  <a:tcPr anchor="ctr"/>
                </a:tc>
                <a:tc>
                  <a:txBody>
                    <a:bodyPr/>
                    <a:lstStyle/>
                    <a:p>
                      <a:pPr algn="ctr"/>
                      <a:r>
                        <a:rPr lang="fr-FR" sz="2400">
                          <a:solidFill>
                            <a:srgbClr val="DE2936"/>
                          </a:solidFill>
                        </a:rPr>
                        <a:t>Description</a:t>
                      </a:r>
                    </a:p>
                  </a:txBody>
                  <a:tcPr anchor="ctr"/>
                </a:tc>
                <a:tc>
                  <a:txBody>
                    <a:bodyPr/>
                    <a:lstStyle/>
                    <a:p>
                      <a:pPr algn="ctr"/>
                      <a:r>
                        <a:rPr lang="fr-FR" sz="2400" err="1">
                          <a:solidFill>
                            <a:srgbClr val="DE2936"/>
                          </a:solidFill>
                        </a:rPr>
                        <a:t>Benefit</a:t>
                      </a:r>
                      <a:endParaRPr lang="fr-FR" sz="2400">
                        <a:solidFill>
                          <a:srgbClr val="DE2936"/>
                        </a:solidFill>
                      </a:endParaRPr>
                    </a:p>
                  </a:txBody>
                  <a:tcPr anchor="ctr"/>
                </a:tc>
                <a:extLst>
                  <a:ext uri="{0D108BD9-81ED-4DB2-BD59-A6C34878D82A}">
                    <a16:rowId xmlns:a16="http://schemas.microsoft.com/office/drawing/2014/main" val="1903164202"/>
                  </a:ext>
                </a:extLst>
              </a:tr>
              <a:tr h="7249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a:solidFill>
                            <a:srgbClr val="0F64BE"/>
                          </a:solidFill>
                        </a:rPr>
                        <a:t>Expert </a:t>
                      </a:r>
                      <a:r>
                        <a:rPr lang="fr-FR" b="1" err="1">
                          <a:solidFill>
                            <a:srgbClr val="0F64BE"/>
                          </a:solidFill>
                        </a:rPr>
                        <a:t>connection</a:t>
                      </a:r>
                      <a:r>
                        <a:rPr lang="fr-FR" b="1">
                          <a:solidFill>
                            <a:srgbClr val="0F64BE"/>
                          </a:solidFill>
                        </a:rPr>
                        <a:t>, </a:t>
                      </a:r>
                      <a:r>
                        <a:rPr lang="fr-FR" b="1" err="1">
                          <a:solidFill>
                            <a:srgbClr val="0F64BE"/>
                          </a:solidFill>
                        </a:rPr>
                        <a:t>inc.</a:t>
                      </a:r>
                      <a:r>
                        <a:rPr lang="fr-FR" b="1">
                          <a:solidFill>
                            <a:srgbClr val="0F64BE"/>
                          </a:solidFill>
                        </a:rPr>
                        <a:t> d</a:t>
                      </a:r>
                      <a:r>
                        <a:rPr lang="en-US" b="1" err="1">
                          <a:solidFill>
                            <a:srgbClr val="0F64BE"/>
                          </a:solidFill>
                        </a:rPr>
                        <a:t>edicated</a:t>
                      </a:r>
                      <a:r>
                        <a:rPr lang="en-US" b="1">
                          <a:solidFill>
                            <a:srgbClr val="0F64BE"/>
                          </a:solidFill>
                        </a:rPr>
                        <a:t> groups</a:t>
                      </a:r>
                      <a:r>
                        <a:rPr lang="fr-FR" b="1">
                          <a:solidFill>
                            <a:srgbClr val="0F64BE"/>
                          </a:solidFill>
                        </a:rPr>
                        <a:t> (free*)</a:t>
                      </a:r>
                    </a:p>
                  </a:txBody>
                  <a:tcPr anchor="ctr"/>
                </a:tc>
                <a:tc>
                  <a:txBody>
                    <a:bodyPr/>
                    <a:lstStyle/>
                    <a:p>
                      <a:pPr algn="ctr"/>
                      <a:r>
                        <a:rPr lang="en-US"/>
                        <a:t>Directory searchable by country, topic and </a:t>
                      </a:r>
                      <a:r>
                        <a:rPr lang="en-US" err="1"/>
                        <a:t>organisation</a:t>
                      </a:r>
                      <a:endParaRPr lang="fr-FR"/>
                    </a:p>
                  </a:txBody>
                  <a:tcPr anchor="ctr"/>
                </a:tc>
                <a:tc>
                  <a:txBody>
                    <a:bodyPr/>
                    <a:lstStyle/>
                    <a:p>
                      <a:pPr algn="ctr"/>
                      <a:r>
                        <a:rPr lang="en-US"/>
                        <a:t>Quick access to relevant</a:t>
                      </a:r>
                    </a:p>
                    <a:p>
                      <a:pPr algn="ctr"/>
                      <a:r>
                        <a:rPr lang="en-US"/>
                        <a:t>partners, speakers, experts… </a:t>
                      </a:r>
                      <a:endParaRPr lang="fr-FR"/>
                    </a:p>
                  </a:txBody>
                  <a:tcPr anchor="ctr"/>
                </a:tc>
                <a:extLst>
                  <a:ext uri="{0D108BD9-81ED-4DB2-BD59-A6C34878D82A}">
                    <a16:rowId xmlns:a16="http://schemas.microsoft.com/office/drawing/2014/main" val="4052067890"/>
                  </a:ext>
                </a:extLst>
              </a:tr>
              <a:tr h="627811">
                <a:tc>
                  <a:txBody>
                    <a:bodyPr/>
                    <a:lstStyle/>
                    <a:p>
                      <a:pPr algn="ctr"/>
                      <a:r>
                        <a:rPr lang="fr-FR" b="1" err="1">
                          <a:solidFill>
                            <a:srgbClr val="0F64BE"/>
                          </a:solidFill>
                        </a:rPr>
                        <a:t>Shared</a:t>
                      </a:r>
                      <a:r>
                        <a:rPr lang="fr-FR" b="1">
                          <a:solidFill>
                            <a:srgbClr val="0F64BE"/>
                          </a:solidFill>
                        </a:rPr>
                        <a:t> </a:t>
                      </a:r>
                      <a:r>
                        <a:rPr lang="fr-FR" b="1" err="1">
                          <a:solidFill>
                            <a:srgbClr val="0F64BE"/>
                          </a:solidFill>
                        </a:rPr>
                        <a:t>workspace</a:t>
                      </a:r>
                      <a:r>
                        <a:rPr lang="fr-FR" b="1">
                          <a:solidFill>
                            <a:srgbClr val="0F64BE"/>
                          </a:solidFill>
                        </a:rPr>
                        <a:t> (free*)</a:t>
                      </a:r>
                    </a:p>
                  </a:txBody>
                  <a:tcPr anchor="ctr"/>
                </a:tc>
                <a:tc>
                  <a:txBody>
                    <a:bodyPr/>
                    <a:lstStyle/>
                    <a:p>
                      <a:pPr algn="ctr"/>
                      <a:r>
                        <a:rPr lang="en-US"/>
                        <a:t>Secure repository with online co-editing – collaborative tool</a:t>
                      </a:r>
                      <a:endParaRPr lang="fr-FR"/>
                    </a:p>
                  </a:txBody>
                  <a:tcPr anchor="ctr"/>
                </a:tc>
                <a:tc>
                  <a:txBody>
                    <a:bodyPr/>
                    <a:lstStyle/>
                    <a:p>
                      <a:pPr algn="ctr"/>
                      <a:r>
                        <a:rPr lang="fr-FR"/>
                        <a:t>One </a:t>
                      </a:r>
                      <a:r>
                        <a:rPr lang="fr-FR" err="1"/>
                        <a:t>common</a:t>
                      </a:r>
                      <a:r>
                        <a:rPr lang="fr-FR"/>
                        <a:t>, </a:t>
                      </a:r>
                      <a:r>
                        <a:rPr lang="fr-FR" err="1"/>
                        <a:t>updated</a:t>
                      </a:r>
                      <a:r>
                        <a:rPr lang="fr-FR"/>
                        <a:t> version</a:t>
                      </a:r>
                    </a:p>
                  </a:txBody>
                  <a:tcPr anchor="ctr"/>
                </a:tc>
                <a:extLst>
                  <a:ext uri="{0D108BD9-81ED-4DB2-BD59-A6C34878D82A}">
                    <a16:rowId xmlns:a16="http://schemas.microsoft.com/office/drawing/2014/main" val="3864692241"/>
                  </a:ext>
                </a:extLst>
              </a:tr>
              <a:tr h="871440">
                <a:tc>
                  <a:txBody>
                    <a:bodyPr/>
                    <a:lstStyle/>
                    <a:p>
                      <a:pPr algn="ctr"/>
                      <a:r>
                        <a:rPr lang="fr-FR" b="1">
                          <a:solidFill>
                            <a:srgbClr val="0F64BE"/>
                          </a:solidFill>
                        </a:rPr>
                        <a:t>Event management and </a:t>
                      </a:r>
                      <a:r>
                        <a:rPr lang="fr-FR" b="1" err="1">
                          <a:solidFill>
                            <a:srgbClr val="0F64BE"/>
                          </a:solidFill>
                        </a:rPr>
                        <a:t>analytics</a:t>
                      </a:r>
                      <a:r>
                        <a:rPr lang="fr-FR" b="1">
                          <a:solidFill>
                            <a:srgbClr val="0F64BE"/>
                          </a:solidFill>
                        </a:rPr>
                        <a:t> (free*)</a:t>
                      </a:r>
                    </a:p>
                  </a:txBody>
                  <a:tcPr anchor="ctr"/>
                </a:tc>
                <a:tc>
                  <a:txBody>
                    <a:bodyPr/>
                    <a:lstStyle/>
                    <a:p>
                      <a:pPr algn="ctr"/>
                      <a:r>
                        <a:rPr lang="en-US"/>
                        <a:t>Tools to publish news, announce and manage events incl. registrations and analytics</a:t>
                      </a:r>
                      <a:endParaRPr lang="fr-FR"/>
                    </a:p>
                  </a:txBody>
                  <a:tcPr anchor="ctr"/>
                </a:tc>
                <a:tc>
                  <a:txBody>
                    <a:bodyPr/>
                    <a:lstStyle/>
                    <a:p>
                      <a:pPr algn="ctr"/>
                      <a:r>
                        <a:rPr lang="fr-FR" err="1"/>
                        <a:t>Greater</a:t>
                      </a:r>
                      <a:r>
                        <a:rPr lang="fr-FR"/>
                        <a:t> </a:t>
                      </a:r>
                      <a:r>
                        <a:rPr lang="fr-FR" err="1"/>
                        <a:t>visibility</a:t>
                      </a:r>
                      <a:endParaRPr lang="fr-FR"/>
                    </a:p>
                    <a:p>
                      <a:pPr algn="ctr"/>
                      <a:r>
                        <a:rPr lang="fr-FR" err="1"/>
                        <a:t>Easy</a:t>
                      </a:r>
                      <a:r>
                        <a:rPr lang="fr-FR"/>
                        <a:t> management of the </a:t>
                      </a:r>
                      <a:r>
                        <a:rPr lang="fr-FR" err="1"/>
                        <a:t>events</a:t>
                      </a:r>
                      <a:endParaRPr lang="fr-FR"/>
                    </a:p>
                    <a:p>
                      <a:pPr algn="ctr"/>
                      <a:r>
                        <a:rPr lang="en-US"/>
                        <a:t> “Exit questionnaires”</a:t>
                      </a:r>
                      <a:endParaRPr lang="fr-FR"/>
                    </a:p>
                  </a:txBody>
                  <a:tcPr anchor="ctr"/>
                </a:tc>
                <a:extLst>
                  <a:ext uri="{0D108BD9-81ED-4DB2-BD59-A6C34878D82A}">
                    <a16:rowId xmlns:a16="http://schemas.microsoft.com/office/drawing/2014/main" val="1523530338"/>
                  </a:ext>
                </a:extLst>
              </a:tr>
              <a:tr h="629856">
                <a:tc>
                  <a:txBody>
                    <a:bodyPr/>
                    <a:lstStyle/>
                    <a:p>
                      <a:pPr algn="ctr"/>
                      <a:r>
                        <a:rPr lang="fr-FR" b="1">
                          <a:solidFill>
                            <a:srgbClr val="0F64BE"/>
                          </a:solidFill>
                        </a:rPr>
                        <a:t>Communication (free*)</a:t>
                      </a:r>
                    </a:p>
                  </a:txBody>
                  <a:tcPr anchor="ctr"/>
                </a:tc>
                <a:tc>
                  <a:txBody>
                    <a:bodyPr/>
                    <a:lstStyle/>
                    <a:p>
                      <a:pPr algn="ctr"/>
                      <a:r>
                        <a:rPr lang="en-US"/>
                        <a:t>Real-time document co-creation and workspaces for groups</a:t>
                      </a:r>
                      <a:endParaRPr lang="fr-FR"/>
                    </a:p>
                  </a:txBody>
                  <a:tcPr anchor="ctr"/>
                </a:tc>
                <a:tc>
                  <a:txBody>
                    <a:bodyPr/>
                    <a:lstStyle/>
                    <a:p>
                      <a:pPr algn="ctr"/>
                      <a:r>
                        <a:rPr lang="fr-FR"/>
                        <a:t>Regular engagement </a:t>
                      </a:r>
                      <a:r>
                        <a:rPr lang="fr-FR" err="1"/>
                        <a:t>within</a:t>
                      </a:r>
                      <a:r>
                        <a:rPr lang="fr-FR"/>
                        <a:t> </a:t>
                      </a:r>
                      <a:r>
                        <a:rPr lang="fr-FR" err="1"/>
                        <a:t>communities</a:t>
                      </a:r>
                      <a:endParaRPr lang="fr-FR"/>
                    </a:p>
                  </a:txBody>
                  <a:tcPr anchor="ctr"/>
                </a:tc>
                <a:extLst>
                  <a:ext uri="{0D108BD9-81ED-4DB2-BD59-A6C34878D82A}">
                    <a16:rowId xmlns:a16="http://schemas.microsoft.com/office/drawing/2014/main" val="3379736636"/>
                  </a:ext>
                </a:extLst>
              </a:tr>
              <a:tr h="629856">
                <a:tc>
                  <a:txBody>
                    <a:bodyPr/>
                    <a:lstStyle/>
                    <a:p>
                      <a:pPr algn="ctr"/>
                      <a:r>
                        <a:rPr lang="fr-FR" b="1" err="1">
                          <a:solidFill>
                            <a:srgbClr val="0F64BE"/>
                          </a:solidFill>
                        </a:rPr>
                        <a:t>Knowledge</a:t>
                      </a:r>
                      <a:r>
                        <a:rPr lang="fr-FR" b="1">
                          <a:solidFill>
                            <a:srgbClr val="0F64BE"/>
                          </a:solidFill>
                        </a:rPr>
                        <a:t> repository and (free*)</a:t>
                      </a:r>
                    </a:p>
                  </a:txBody>
                  <a:tcPr anchor="ctr"/>
                </a:tc>
                <a:tc>
                  <a:txBody>
                    <a:bodyPr/>
                    <a:lstStyle/>
                    <a:p>
                      <a:pPr algn="ctr">
                        <a:buNone/>
                      </a:pPr>
                      <a:r>
                        <a:rPr lang="en-US"/>
                        <a:t>Long-term access to documents and results of your projects</a:t>
                      </a:r>
                      <a:endParaRPr lang="fr-FR"/>
                    </a:p>
                  </a:txBody>
                  <a:tcPr anchor="ctr"/>
                </a:tc>
                <a:tc>
                  <a:txBody>
                    <a:bodyPr/>
                    <a:lstStyle/>
                    <a:p>
                      <a:pPr algn="ctr"/>
                      <a:r>
                        <a:rPr lang="en-US"/>
                        <a:t>Preservation and reuse after the project ends</a:t>
                      </a:r>
                      <a:endParaRPr lang="fr-FR"/>
                    </a:p>
                  </a:txBody>
                  <a:tcPr anchor="ctr"/>
                </a:tc>
                <a:extLst>
                  <a:ext uri="{0D108BD9-81ED-4DB2-BD59-A6C34878D82A}">
                    <a16:rowId xmlns:a16="http://schemas.microsoft.com/office/drawing/2014/main" val="3440927319"/>
                  </a:ext>
                </a:extLst>
              </a:tr>
              <a:tr h="622063">
                <a:tc>
                  <a:txBody>
                    <a:bodyPr/>
                    <a:lstStyle/>
                    <a:p>
                      <a:pPr algn="ctr"/>
                      <a:r>
                        <a:rPr lang="fr-FR" b="1" err="1">
                          <a:solidFill>
                            <a:srgbClr val="0F64BE"/>
                          </a:solidFill>
                        </a:rPr>
                        <a:t>Matchmaking</a:t>
                      </a:r>
                      <a:r>
                        <a:rPr lang="fr-FR" b="1">
                          <a:solidFill>
                            <a:srgbClr val="0F64BE"/>
                          </a:solidFill>
                        </a:rPr>
                        <a:t> (free*)</a:t>
                      </a:r>
                    </a:p>
                  </a:txBody>
                  <a:tcPr anchor="ctr"/>
                </a:tc>
                <a:tc>
                  <a:txBody>
                    <a:bodyPr/>
                    <a:lstStyle/>
                    <a:p>
                      <a:pPr algn="ctr"/>
                      <a:r>
                        <a:rPr lang="en-US"/>
                        <a:t>Search by expertise and interest</a:t>
                      </a:r>
                      <a:endParaRPr lang="fr-FR"/>
                    </a:p>
                  </a:txBody>
                  <a:tcPr anchor="ctr"/>
                </a:tc>
                <a:tc>
                  <a:txBody>
                    <a:bodyPr/>
                    <a:lstStyle/>
                    <a:p>
                      <a:pPr algn="ctr"/>
                      <a:r>
                        <a:rPr lang="en-US"/>
                        <a:t>Support for new joint initiatives</a:t>
                      </a:r>
                      <a:endParaRPr lang="fr-FR"/>
                    </a:p>
                  </a:txBody>
                  <a:tcPr anchor="ctr"/>
                </a:tc>
                <a:extLst>
                  <a:ext uri="{0D108BD9-81ED-4DB2-BD59-A6C34878D82A}">
                    <a16:rowId xmlns:a16="http://schemas.microsoft.com/office/drawing/2014/main" val="718010139"/>
                  </a:ext>
                </a:extLst>
              </a:tr>
            </a:tbl>
          </a:graphicData>
        </a:graphic>
      </p:graphicFrame>
      <p:sp>
        <p:nvSpPr>
          <p:cNvPr id="11" name="Slide Number Placeholder 10">
            <a:extLst>
              <a:ext uri="{FF2B5EF4-FFF2-40B4-BE49-F238E27FC236}">
                <a16:creationId xmlns:a16="http://schemas.microsoft.com/office/drawing/2014/main" id="{769EB0BA-CC74-C5C2-30E6-CF82CE24DE53}"/>
              </a:ext>
            </a:extLst>
          </p:cNvPr>
          <p:cNvSpPr>
            <a:spLocks noGrp="1"/>
          </p:cNvSpPr>
          <p:nvPr>
            <p:ph type="sldNum" sz="quarter" idx="12"/>
          </p:nvPr>
        </p:nvSpPr>
        <p:spPr/>
        <p:txBody>
          <a:bodyPr/>
          <a:lstStyle/>
          <a:p>
            <a:fld id="{8782BFEE-EB8F-DB48-8DE7-FAD35D4F1A54}" type="slidenum">
              <a:rPr lang="en-CH" smtClean="0"/>
              <a:t>7</a:t>
            </a:fld>
            <a:endParaRPr lang="en-CH"/>
          </a:p>
        </p:txBody>
      </p:sp>
      <p:sp>
        <p:nvSpPr>
          <p:cNvPr id="6" name="Footer Placeholder 7">
            <a:extLst>
              <a:ext uri="{FF2B5EF4-FFF2-40B4-BE49-F238E27FC236}">
                <a16:creationId xmlns:a16="http://schemas.microsoft.com/office/drawing/2014/main" id="{D84CB7E9-454D-2159-B969-CEB2A30680AF}"/>
              </a:ext>
            </a:extLst>
          </p:cNvPr>
          <p:cNvSpPr txBox="1">
            <a:spLocks/>
          </p:cNvSpPr>
          <p:nvPr/>
        </p:nvSpPr>
        <p:spPr>
          <a:xfrm>
            <a:off x="5503607" y="637738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3" name="TextBox 2">
            <a:extLst>
              <a:ext uri="{FF2B5EF4-FFF2-40B4-BE49-F238E27FC236}">
                <a16:creationId xmlns:a16="http://schemas.microsoft.com/office/drawing/2014/main" id="{B3AFFB33-8823-F3F0-14EE-9964D6042C56}"/>
              </a:ext>
            </a:extLst>
          </p:cNvPr>
          <p:cNvSpPr txBox="1"/>
          <p:nvPr/>
        </p:nvSpPr>
        <p:spPr>
          <a:xfrm>
            <a:off x="2299643" y="6376348"/>
            <a:ext cx="3950762" cy="369332"/>
          </a:xfrm>
          <a:prstGeom prst="rect">
            <a:avLst/>
          </a:prstGeom>
          <a:noFill/>
        </p:spPr>
        <p:txBody>
          <a:bodyPr wrap="none" rtlCol="0">
            <a:spAutoFit/>
          </a:bodyPr>
          <a:lstStyle/>
          <a:p>
            <a:r>
              <a:rPr lang="fr-FR" b="1">
                <a:solidFill>
                  <a:srgbClr val="DE2936"/>
                </a:solidFill>
              </a:rPr>
              <a:t>*Free in DIY (do </a:t>
            </a:r>
            <a:r>
              <a:rPr lang="fr-FR" b="1" err="1">
                <a:solidFill>
                  <a:srgbClr val="DE2936"/>
                </a:solidFill>
              </a:rPr>
              <a:t>it</a:t>
            </a:r>
            <a:r>
              <a:rPr lang="fr-FR" b="1">
                <a:solidFill>
                  <a:srgbClr val="DE2936"/>
                </a:solidFill>
              </a:rPr>
              <a:t> </a:t>
            </a:r>
            <a:r>
              <a:rPr lang="fr-FR" b="1" err="1">
                <a:solidFill>
                  <a:srgbClr val="DE2936"/>
                </a:solidFill>
              </a:rPr>
              <a:t>yourself</a:t>
            </a:r>
            <a:r>
              <a:rPr lang="fr-FR" b="1">
                <a:solidFill>
                  <a:srgbClr val="DE2936"/>
                </a:solidFill>
              </a:rPr>
              <a:t>) mode. </a:t>
            </a:r>
          </a:p>
        </p:txBody>
      </p:sp>
      <p:graphicFrame>
        <p:nvGraphicFramePr>
          <p:cNvPr id="4" name="Table 3">
            <a:extLst>
              <a:ext uri="{FF2B5EF4-FFF2-40B4-BE49-F238E27FC236}">
                <a16:creationId xmlns:a16="http://schemas.microsoft.com/office/drawing/2014/main" id="{42EF2A5A-8D28-B33E-400F-ACB26448348F}"/>
              </a:ext>
            </a:extLst>
          </p:cNvPr>
          <p:cNvGraphicFramePr>
            <a:graphicFrameLocks noGrp="1"/>
          </p:cNvGraphicFramePr>
          <p:nvPr/>
        </p:nvGraphicFramePr>
        <p:xfrm>
          <a:off x="838200" y="5465122"/>
          <a:ext cx="10824411" cy="914400"/>
        </p:xfrm>
        <a:graphic>
          <a:graphicData uri="http://schemas.openxmlformats.org/drawingml/2006/table">
            <a:tbl>
              <a:tblPr firstRow="1" bandRow="1">
                <a:tableStyleId>{E8B1032C-EA38-4F05-BA0D-38AFFFC7BED3}</a:tableStyleId>
              </a:tblPr>
              <a:tblGrid>
                <a:gridCol w="3608137">
                  <a:extLst>
                    <a:ext uri="{9D8B030D-6E8A-4147-A177-3AD203B41FA5}">
                      <a16:colId xmlns:a16="http://schemas.microsoft.com/office/drawing/2014/main" val="2496510312"/>
                    </a:ext>
                  </a:extLst>
                </a:gridCol>
                <a:gridCol w="3608137">
                  <a:extLst>
                    <a:ext uri="{9D8B030D-6E8A-4147-A177-3AD203B41FA5}">
                      <a16:colId xmlns:a16="http://schemas.microsoft.com/office/drawing/2014/main" val="2511800322"/>
                    </a:ext>
                  </a:extLst>
                </a:gridCol>
                <a:gridCol w="3608137">
                  <a:extLst>
                    <a:ext uri="{9D8B030D-6E8A-4147-A177-3AD203B41FA5}">
                      <a16:colId xmlns:a16="http://schemas.microsoft.com/office/drawing/2014/main" val="49084824"/>
                    </a:ext>
                  </a:extLst>
                </a:gridCol>
              </a:tblGrid>
              <a:tr h="710732">
                <a:tc>
                  <a:txBody>
                    <a:bodyPr/>
                    <a:lstStyle/>
                    <a:p>
                      <a:pPr algn="ctr"/>
                      <a:r>
                        <a:rPr lang="fr-FR" b="1">
                          <a:solidFill>
                            <a:srgbClr val="0F64BE"/>
                          </a:solidFill>
                        </a:rPr>
                        <a:t>Virtual fair</a:t>
                      </a:r>
                      <a:r>
                        <a:rPr lang="fr-FR" b="1">
                          <a:solidFill>
                            <a:srgbClr val="FF0000"/>
                          </a:solidFill>
                        </a:rPr>
                        <a:t> </a:t>
                      </a:r>
                      <a:r>
                        <a:rPr lang="fr-FR" sz="1800" b="1" kern="1200">
                          <a:solidFill>
                            <a:srgbClr val="0F64BE"/>
                          </a:solidFill>
                          <a:latin typeface="+mn-lt"/>
                          <a:ea typeface="+mn-ea"/>
                          <a:cs typeface="+mn-cs"/>
                        </a:rPr>
                        <a:t>(</a:t>
                      </a:r>
                      <a:r>
                        <a:rPr lang="fr-FR" sz="1800" b="1" kern="1200" err="1">
                          <a:solidFill>
                            <a:srgbClr val="0F64BE"/>
                          </a:solidFill>
                          <a:latin typeface="+mn-lt"/>
                          <a:ea typeface="+mn-ea"/>
                          <a:cs typeface="+mn-cs"/>
                        </a:rPr>
                        <a:t>paid</a:t>
                      </a:r>
                      <a:r>
                        <a:rPr lang="fr-FR" sz="1800" b="1" kern="1200">
                          <a:solidFill>
                            <a:srgbClr val="0F64BE"/>
                          </a:solidFill>
                          <a:latin typeface="+mn-lt"/>
                          <a:ea typeface="+mn-ea"/>
                          <a:cs typeface="+mn-cs"/>
                        </a:rPr>
                        <a:t>)</a:t>
                      </a:r>
                    </a:p>
                  </a:txBody>
                  <a:tcPr anchor="ctr"/>
                </a:tc>
                <a:tc>
                  <a:txBody>
                    <a:bodyPr/>
                    <a:lstStyle/>
                    <a:p>
                      <a:pPr algn="ctr"/>
                      <a:r>
                        <a:rPr lang="fr-FR" b="0"/>
                        <a:t>3D virtual expo </a:t>
                      </a:r>
                    </a:p>
                  </a:txBody>
                  <a:tcPr anchor="ctr"/>
                </a:tc>
                <a:tc>
                  <a:txBody>
                    <a:bodyPr/>
                    <a:lstStyle/>
                    <a:p>
                      <a:pPr algn="ctr"/>
                      <a:r>
                        <a:rPr lang="en-US" b="0"/>
                        <a:t>Showcase your </a:t>
                      </a:r>
                      <a:r>
                        <a:rPr lang="fr-FR" b="0"/>
                        <a:t>products and technologies temporary or permanent </a:t>
                      </a:r>
                      <a:r>
                        <a:rPr lang="fr-FR" b="0" err="1"/>
                        <a:t>link</a:t>
                      </a:r>
                      <a:r>
                        <a:rPr lang="fr-FR" b="0"/>
                        <a:t> for </a:t>
                      </a:r>
                      <a:r>
                        <a:rPr lang="fr-FR" b="0" err="1"/>
                        <a:t>your</a:t>
                      </a:r>
                      <a:r>
                        <a:rPr lang="fr-FR" b="0"/>
                        <a:t> usage</a:t>
                      </a:r>
                    </a:p>
                  </a:txBody>
                  <a:tcPr anchor="ctr"/>
                </a:tc>
                <a:extLst>
                  <a:ext uri="{0D108BD9-81ED-4DB2-BD59-A6C34878D82A}">
                    <a16:rowId xmlns:a16="http://schemas.microsoft.com/office/drawing/2014/main" val="3443446551"/>
                  </a:ext>
                </a:extLst>
              </a:tr>
            </a:tbl>
          </a:graphicData>
        </a:graphic>
      </p:graphicFrame>
    </p:spTree>
    <p:extLst>
      <p:ext uri="{BB962C8B-B14F-4D97-AF65-F5344CB8AC3E}">
        <p14:creationId xmlns:p14="http://schemas.microsoft.com/office/powerpoint/2010/main" val="1992929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7CBFC1-56DA-3D4A-0BB6-4347BBDFFFAD}"/>
              </a:ext>
            </a:extLst>
          </p:cNvPr>
          <p:cNvSpPr/>
          <p:nvPr/>
        </p:nvSpPr>
        <p:spPr>
          <a:xfrm>
            <a:off x="0" y="1063625"/>
            <a:ext cx="676424" cy="888065"/>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Slide Number Placeholder 3">
            <a:extLst>
              <a:ext uri="{FF2B5EF4-FFF2-40B4-BE49-F238E27FC236}">
                <a16:creationId xmlns:a16="http://schemas.microsoft.com/office/drawing/2014/main" id="{F633A4EB-6535-2AC0-4990-63ADB13F11A4}"/>
              </a:ext>
            </a:extLst>
          </p:cNvPr>
          <p:cNvSpPr>
            <a:spLocks noGrp="1"/>
          </p:cNvSpPr>
          <p:nvPr>
            <p:ph type="sldNum" sz="quarter" idx="12"/>
          </p:nvPr>
        </p:nvSpPr>
        <p:spPr/>
        <p:txBody>
          <a:bodyPr/>
          <a:lstStyle/>
          <a:p>
            <a:fld id="{8782BFEE-EB8F-DB48-8DE7-FAD35D4F1A54}" type="slidenum">
              <a:rPr lang="en-CH" smtClean="0"/>
              <a:t>8</a:t>
            </a:fld>
            <a:endParaRPr lang="en-CH"/>
          </a:p>
        </p:txBody>
      </p:sp>
      <p:sp>
        <p:nvSpPr>
          <p:cNvPr id="8" name="Rectangle 7">
            <a:extLst>
              <a:ext uri="{FF2B5EF4-FFF2-40B4-BE49-F238E27FC236}">
                <a16:creationId xmlns:a16="http://schemas.microsoft.com/office/drawing/2014/main" id="{2FF81F17-94FB-7C78-5154-8A99F614D7CD}"/>
              </a:ext>
            </a:extLst>
          </p:cNvPr>
          <p:cNvSpPr/>
          <p:nvPr/>
        </p:nvSpPr>
        <p:spPr>
          <a:xfrm>
            <a:off x="1" y="-36581"/>
            <a:ext cx="676424" cy="1144799"/>
          </a:xfrm>
          <a:prstGeom prst="rect">
            <a:avLst/>
          </a:prstGeom>
          <a:solidFill>
            <a:srgbClr val="036A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ectangle 8">
            <a:extLst>
              <a:ext uri="{FF2B5EF4-FFF2-40B4-BE49-F238E27FC236}">
                <a16:creationId xmlns:a16="http://schemas.microsoft.com/office/drawing/2014/main" id="{D981BD3E-71C0-DBBA-8C0B-59003C507785}"/>
              </a:ext>
            </a:extLst>
          </p:cNvPr>
          <p:cNvSpPr/>
          <p:nvPr/>
        </p:nvSpPr>
        <p:spPr>
          <a:xfrm>
            <a:off x="9608695" y="6356350"/>
            <a:ext cx="2583305" cy="501651"/>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ectangle 9">
            <a:extLst>
              <a:ext uri="{FF2B5EF4-FFF2-40B4-BE49-F238E27FC236}">
                <a16:creationId xmlns:a16="http://schemas.microsoft.com/office/drawing/2014/main" id="{3A0F7B3B-AF8C-BCB5-30D4-1EECDAA2EB1F}"/>
              </a:ext>
            </a:extLst>
          </p:cNvPr>
          <p:cNvSpPr/>
          <p:nvPr/>
        </p:nvSpPr>
        <p:spPr>
          <a:xfrm>
            <a:off x="8463897" y="6356350"/>
            <a:ext cx="1144798" cy="501651"/>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Title 1">
            <a:extLst>
              <a:ext uri="{FF2B5EF4-FFF2-40B4-BE49-F238E27FC236}">
                <a16:creationId xmlns:a16="http://schemas.microsoft.com/office/drawing/2014/main" id="{199B21CB-80AC-BCE6-9B29-73CA29E94023}"/>
              </a:ext>
            </a:extLst>
          </p:cNvPr>
          <p:cNvSpPr>
            <a:spLocks noGrp="1"/>
          </p:cNvSpPr>
          <p:nvPr>
            <p:ph type="title"/>
          </p:nvPr>
        </p:nvSpPr>
        <p:spPr>
          <a:xfrm>
            <a:off x="838200" y="365125"/>
            <a:ext cx="10515600" cy="1325563"/>
          </a:xfrm>
        </p:spPr>
        <p:txBody>
          <a:bodyPr/>
          <a:lstStyle/>
          <a:p>
            <a:r>
              <a:rPr lang="en-CH">
                <a:ea typeface="Lato"/>
                <a:cs typeface="Lato"/>
              </a:rPr>
              <a:t>Thematic Working Groups &amp; Clusters</a:t>
            </a:r>
            <a:endParaRPr lang="en-CH"/>
          </a:p>
        </p:txBody>
      </p:sp>
      <p:sp>
        <p:nvSpPr>
          <p:cNvPr id="13" name="Slide Number Placeholder 4">
            <a:extLst>
              <a:ext uri="{FF2B5EF4-FFF2-40B4-BE49-F238E27FC236}">
                <a16:creationId xmlns:a16="http://schemas.microsoft.com/office/drawing/2014/main" id="{660D074C-3024-06E9-5048-2582BF361650}"/>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b="1" kern="1200">
                <a:solidFill>
                  <a:schemeClr val="tx1">
                    <a:tint val="82000"/>
                  </a:schemeClr>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82BFEE-EB8F-DB48-8DE7-FAD35D4F1A54}" type="slidenum">
              <a:rPr lang="en-CH" smtClean="0">
                <a:solidFill>
                  <a:schemeClr val="bg1"/>
                </a:solidFill>
              </a:rPr>
              <a:pPr/>
              <a:t>8</a:t>
            </a:fld>
            <a:endParaRPr lang="en-CH">
              <a:solidFill>
                <a:schemeClr val="bg1"/>
              </a:solidFill>
            </a:endParaRPr>
          </a:p>
        </p:txBody>
      </p:sp>
      <p:sp>
        <p:nvSpPr>
          <p:cNvPr id="2" name="Footer Placeholder 7">
            <a:extLst>
              <a:ext uri="{FF2B5EF4-FFF2-40B4-BE49-F238E27FC236}">
                <a16:creationId xmlns:a16="http://schemas.microsoft.com/office/drawing/2014/main" id="{2CEC9357-A295-638A-7153-2B71A72DA6ED}"/>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grpSp>
        <p:nvGrpSpPr>
          <p:cNvPr id="6" name="Group 22">
            <a:extLst>
              <a:ext uri="{FF2B5EF4-FFF2-40B4-BE49-F238E27FC236}">
                <a16:creationId xmlns:a16="http://schemas.microsoft.com/office/drawing/2014/main" id="{04018962-8536-FF5A-1FF1-5E761F65F7DD}"/>
              </a:ext>
            </a:extLst>
          </p:cNvPr>
          <p:cNvGrpSpPr/>
          <p:nvPr/>
        </p:nvGrpSpPr>
        <p:grpSpPr>
          <a:xfrm>
            <a:off x="960907" y="1342273"/>
            <a:ext cx="10066788" cy="4877551"/>
            <a:chOff x="1133238" y="1093047"/>
            <a:chExt cx="11450782" cy="5578360"/>
          </a:xfrm>
        </p:grpSpPr>
        <p:grpSp>
          <p:nvGrpSpPr>
            <p:cNvPr id="14" name="Group 330">
              <a:extLst>
                <a:ext uri="{FF2B5EF4-FFF2-40B4-BE49-F238E27FC236}">
                  <a16:creationId xmlns:a16="http://schemas.microsoft.com/office/drawing/2014/main" id="{931A8550-D73C-AE3D-3807-B9A40D199E0D}"/>
                </a:ext>
              </a:extLst>
            </p:cNvPr>
            <p:cNvGrpSpPr/>
            <p:nvPr/>
          </p:nvGrpSpPr>
          <p:grpSpPr>
            <a:xfrm>
              <a:off x="3702351" y="1093047"/>
              <a:ext cx="5876597" cy="5399193"/>
              <a:chOff x="357096" y="2400671"/>
              <a:chExt cx="4653376" cy="4246321"/>
            </a:xfrm>
            <a:solidFill>
              <a:srgbClr val="EB6C14"/>
            </a:solidFill>
          </p:grpSpPr>
          <p:sp>
            <p:nvSpPr>
              <p:cNvPr id="25" name="Freeform 69">
                <a:extLst>
                  <a:ext uri="{FF2B5EF4-FFF2-40B4-BE49-F238E27FC236}">
                    <a16:creationId xmlns:a16="http://schemas.microsoft.com/office/drawing/2014/main" id="{EE9C3E76-C66D-EB2D-1610-1C4E04E94317}"/>
                  </a:ext>
                </a:extLst>
              </p:cNvPr>
              <p:cNvSpPr>
                <a:spLocks/>
              </p:cNvSpPr>
              <p:nvPr/>
            </p:nvSpPr>
            <p:spPr bwMode="gray">
              <a:xfrm>
                <a:off x="414660" y="4145334"/>
                <a:ext cx="1216025" cy="2070100"/>
              </a:xfrm>
              <a:custGeom>
                <a:avLst/>
                <a:gdLst>
                  <a:gd name="T0" fmla="*/ 1780984046 w 163"/>
                  <a:gd name="T1" fmla="*/ 1856969511 h 300"/>
                  <a:gd name="T2" fmla="*/ 1947952422 w 163"/>
                  <a:gd name="T3" fmla="*/ 0 h 300"/>
                  <a:gd name="T4" fmla="*/ 111314767 w 163"/>
                  <a:gd name="T5" fmla="*/ 380919054 h 300"/>
                  <a:gd name="T6" fmla="*/ 0 w 163"/>
                  <a:gd name="T7" fmla="*/ 1856969511 h 300"/>
                  <a:gd name="T8" fmla="*/ 2147483647 w 163"/>
                  <a:gd name="T9" fmla="*/ 2147483647 h 300"/>
                  <a:gd name="T10" fmla="*/ 2147483647 w 163"/>
                  <a:gd name="T11" fmla="*/ 2147483647 h 300"/>
                  <a:gd name="T12" fmla="*/ 1780984046 w 163"/>
                  <a:gd name="T13" fmla="*/ 1856969511 h 300"/>
                  <a:gd name="T14" fmla="*/ 0 60000 65536"/>
                  <a:gd name="T15" fmla="*/ 0 60000 65536"/>
                  <a:gd name="T16" fmla="*/ 0 60000 65536"/>
                  <a:gd name="T17" fmla="*/ 0 60000 65536"/>
                  <a:gd name="T18" fmla="*/ 0 60000 65536"/>
                  <a:gd name="T19" fmla="*/ 0 60000 65536"/>
                  <a:gd name="T20" fmla="*/ 0 60000 65536"/>
                  <a:gd name="T21" fmla="*/ 0 w 163"/>
                  <a:gd name="T22" fmla="*/ 0 h 300"/>
                  <a:gd name="T23" fmla="*/ 163 w 163"/>
                  <a:gd name="T24" fmla="*/ 300 h 3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300">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grpFill/>
              <a:ln w="9525"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26" name="Freeform 70">
                <a:extLst>
                  <a:ext uri="{FF2B5EF4-FFF2-40B4-BE49-F238E27FC236}">
                    <a16:creationId xmlns:a16="http://schemas.microsoft.com/office/drawing/2014/main" id="{DECE846A-ABC9-1DD7-97E8-EB32616A34B9}"/>
                  </a:ext>
                </a:extLst>
              </p:cNvPr>
              <p:cNvSpPr>
                <a:spLocks/>
              </p:cNvSpPr>
              <p:nvPr/>
            </p:nvSpPr>
            <p:spPr bwMode="gray">
              <a:xfrm>
                <a:off x="443235" y="2441946"/>
                <a:ext cx="1835150" cy="1658938"/>
              </a:xfrm>
              <a:custGeom>
                <a:avLst/>
                <a:gdLst>
                  <a:gd name="T0" fmla="*/ 2147483647 w 246"/>
                  <a:gd name="T1" fmla="*/ 1385593483 h 240"/>
                  <a:gd name="T2" fmla="*/ 2147483647 w 246"/>
                  <a:gd name="T3" fmla="*/ 0 h 240"/>
                  <a:gd name="T4" fmla="*/ 0 w 246"/>
                  <a:gd name="T5" fmla="*/ 2147483647 h 240"/>
                  <a:gd name="T6" fmla="*/ 1892136626 w 246"/>
                  <a:gd name="T7" fmla="*/ 2147483647 h 240"/>
                  <a:gd name="T8" fmla="*/ 2147483647 w 246"/>
                  <a:gd name="T9" fmla="*/ 1385593483 h 240"/>
                  <a:gd name="T10" fmla="*/ 0 60000 65536"/>
                  <a:gd name="T11" fmla="*/ 0 60000 65536"/>
                  <a:gd name="T12" fmla="*/ 0 60000 65536"/>
                  <a:gd name="T13" fmla="*/ 0 60000 65536"/>
                  <a:gd name="T14" fmla="*/ 0 60000 65536"/>
                  <a:gd name="T15" fmla="*/ 0 w 246"/>
                  <a:gd name="T16" fmla="*/ 0 h 240"/>
                  <a:gd name="T17" fmla="*/ 246 w 246"/>
                  <a:gd name="T18" fmla="*/ 240 h 240"/>
                </a:gdLst>
                <a:ahLst/>
                <a:cxnLst>
                  <a:cxn ang="T10">
                    <a:pos x="T0" y="T1"/>
                  </a:cxn>
                  <a:cxn ang="T11">
                    <a:pos x="T2" y="T3"/>
                  </a:cxn>
                  <a:cxn ang="T12">
                    <a:pos x="T4" y="T5"/>
                  </a:cxn>
                  <a:cxn ang="T13">
                    <a:pos x="T6" y="T7"/>
                  </a:cxn>
                  <a:cxn ang="T14">
                    <a:pos x="T8" y="T9"/>
                  </a:cxn>
                </a:cxnLst>
                <a:rect l="T15" t="T16" r="T17" b="T18"/>
                <a:pathLst>
                  <a:path w="246" h="240">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grpFill/>
              <a:ln w="9525"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27" name="Freeform 71">
                <a:extLst>
                  <a:ext uri="{FF2B5EF4-FFF2-40B4-BE49-F238E27FC236}">
                    <a16:creationId xmlns:a16="http://schemas.microsoft.com/office/drawing/2014/main" id="{A7054177-B163-589F-DEAB-A1E0EDE3EB9B}"/>
                  </a:ext>
                </a:extLst>
              </p:cNvPr>
              <p:cNvSpPr>
                <a:spLocks/>
              </p:cNvSpPr>
              <p:nvPr/>
            </p:nvSpPr>
            <p:spPr bwMode="gray">
              <a:xfrm>
                <a:off x="2264097" y="2400671"/>
                <a:ext cx="2227263" cy="1187450"/>
              </a:xfrm>
              <a:custGeom>
                <a:avLst/>
                <a:gdLst>
                  <a:gd name="T0" fmla="*/ 2147483647 w 299"/>
                  <a:gd name="T1" fmla="*/ 1525189666 h 172"/>
                  <a:gd name="T2" fmla="*/ 2147483647 w 299"/>
                  <a:gd name="T3" fmla="*/ 2147483647 h 172"/>
                  <a:gd name="T4" fmla="*/ 2147483647 w 299"/>
                  <a:gd name="T5" fmla="*/ 2147483647 h 172"/>
                  <a:gd name="T6" fmla="*/ 2147483647 w 299"/>
                  <a:gd name="T7" fmla="*/ 0 h 172"/>
                  <a:gd name="T8" fmla="*/ 0 w 299"/>
                  <a:gd name="T9" fmla="*/ 142984172 h 172"/>
                  <a:gd name="T10" fmla="*/ 998789706 w 299"/>
                  <a:gd name="T11" fmla="*/ 1572853340 h 172"/>
                  <a:gd name="T12" fmla="*/ 2147483647 w 299"/>
                  <a:gd name="T13" fmla="*/ 1525189666 h 172"/>
                  <a:gd name="T14" fmla="*/ 0 60000 65536"/>
                  <a:gd name="T15" fmla="*/ 0 60000 65536"/>
                  <a:gd name="T16" fmla="*/ 0 60000 65536"/>
                  <a:gd name="T17" fmla="*/ 0 60000 65536"/>
                  <a:gd name="T18" fmla="*/ 0 60000 65536"/>
                  <a:gd name="T19" fmla="*/ 0 60000 65536"/>
                  <a:gd name="T20" fmla="*/ 0 60000 65536"/>
                  <a:gd name="T21" fmla="*/ 0 w 299"/>
                  <a:gd name="T22" fmla="*/ 0 h 172"/>
                  <a:gd name="T23" fmla="*/ 299 w 299"/>
                  <a:gd name="T24" fmla="*/ 172 h 1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72">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grpFill/>
              <a:ln w="9525"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28" name="Freeform 72">
                <a:extLst>
                  <a:ext uri="{FF2B5EF4-FFF2-40B4-BE49-F238E27FC236}">
                    <a16:creationId xmlns:a16="http://schemas.microsoft.com/office/drawing/2014/main" id="{D7C505C9-F2D6-3B68-7C77-62B7A03BA662}"/>
                  </a:ext>
                </a:extLst>
              </p:cNvPr>
              <p:cNvSpPr>
                <a:spLocks/>
              </p:cNvSpPr>
              <p:nvPr/>
            </p:nvSpPr>
            <p:spPr bwMode="gray">
              <a:xfrm>
                <a:off x="1711647" y="5751884"/>
                <a:ext cx="2428875" cy="682625"/>
              </a:xfrm>
              <a:custGeom>
                <a:avLst/>
                <a:gdLst>
                  <a:gd name="T0" fmla="*/ 2147483647 w 326"/>
                  <a:gd name="T1" fmla="*/ 2147483647 h 99"/>
                  <a:gd name="T2" fmla="*/ 111020437 w 326"/>
                  <a:gd name="T3" fmla="*/ 1901752154 h 99"/>
                  <a:gd name="T4" fmla="*/ 0 w 326"/>
                  <a:gd name="T5" fmla="*/ 2147483647 h 99"/>
                  <a:gd name="T6" fmla="*/ 2147483647 w 326"/>
                  <a:gd name="T7" fmla="*/ 2147483647 h 99"/>
                  <a:gd name="T8" fmla="*/ 2147483647 w 326"/>
                  <a:gd name="T9" fmla="*/ 665614547 h 99"/>
                  <a:gd name="T10" fmla="*/ 2147483647 w 326"/>
                  <a:gd name="T11" fmla="*/ 0 h 99"/>
                  <a:gd name="T12" fmla="*/ 2147483647 w 326"/>
                  <a:gd name="T13" fmla="*/ 2147483647 h 99"/>
                  <a:gd name="T14" fmla="*/ 0 60000 65536"/>
                  <a:gd name="T15" fmla="*/ 0 60000 65536"/>
                  <a:gd name="T16" fmla="*/ 0 60000 65536"/>
                  <a:gd name="T17" fmla="*/ 0 60000 65536"/>
                  <a:gd name="T18" fmla="*/ 0 60000 65536"/>
                  <a:gd name="T19" fmla="*/ 0 60000 65536"/>
                  <a:gd name="T20" fmla="*/ 0 60000 65536"/>
                  <a:gd name="T21" fmla="*/ 0 w 326"/>
                  <a:gd name="T22" fmla="*/ 0 h 99"/>
                  <a:gd name="T23" fmla="*/ 326 w 326"/>
                  <a:gd name="T24" fmla="*/ 99 h 9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6" h="99">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grpFill/>
              <a:ln w="9525"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29" name="Freeform 73">
                <a:extLst>
                  <a:ext uri="{FF2B5EF4-FFF2-40B4-BE49-F238E27FC236}">
                    <a16:creationId xmlns:a16="http://schemas.microsoft.com/office/drawing/2014/main" id="{D5C70E95-FD0E-A1B9-18D2-10E4E4FF84E5}"/>
                  </a:ext>
                </a:extLst>
              </p:cNvPr>
              <p:cNvSpPr>
                <a:spLocks/>
              </p:cNvSpPr>
              <p:nvPr/>
            </p:nvSpPr>
            <p:spPr bwMode="gray">
              <a:xfrm>
                <a:off x="3962722" y="3526209"/>
                <a:ext cx="800100" cy="2259012"/>
              </a:xfrm>
              <a:custGeom>
                <a:avLst/>
                <a:gdLst>
                  <a:gd name="T0" fmla="*/ 2147483647 w 107"/>
                  <a:gd name="T1" fmla="*/ 1233282779 h 328"/>
                  <a:gd name="T2" fmla="*/ 2147483647 w 107"/>
                  <a:gd name="T3" fmla="*/ 2147483647 h 328"/>
                  <a:gd name="T4" fmla="*/ 0 w 107"/>
                  <a:gd name="T5" fmla="*/ 2147483647 h 328"/>
                  <a:gd name="T6" fmla="*/ 1789247884 w 107"/>
                  <a:gd name="T7" fmla="*/ 2147483647 h 328"/>
                  <a:gd name="T8" fmla="*/ 2147483647 w 107"/>
                  <a:gd name="T9" fmla="*/ 2147483647 h 328"/>
                  <a:gd name="T10" fmla="*/ 2147483647 w 107"/>
                  <a:gd name="T11" fmla="*/ 0 h 328"/>
                  <a:gd name="T12" fmla="*/ 2147483647 w 107"/>
                  <a:gd name="T13" fmla="*/ 1233282779 h 328"/>
                  <a:gd name="T14" fmla="*/ 0 60000 65536"/>
                  <a:gd name="T15" fmla="*/ 0 60000 65536"/>
                  <a:gd name="T16" fmla="*/ 0 60000 65536"/>
                  <a:gd name="T17" fmla="*/ 0 60000 65536"/>
                  <a:gd name="T18" fmla="*/ 0 60000 65536"/>
                  <a:gd name="T19" fmla="*/ 0 60000 65536"/>
                  <a:gd name="T20" fmla="*/ 0 60000 65536"/>
                  <a:gd name="T21" fmla="*/ 0 w 107"/>
                  <a:gd name="T22" fmla="*/ 0 h 328"/>
                  <a:gd name="T23" fmla="*/ 107 w 107"/>
                  <a:gd name="T24" fmla="*/ 328 h 3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328">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grpFill/>
              <a:ln w="9525"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30" name="Oval 74">
                <a:extLst>
                  <a:ext uri="{FF2B5EF4-FFF2-40B4-BE49-F238E27FC236}">
                    <a16:creationId xmlns:a16="http://schemas.microsoft.com/office/drawing/2014/main" id="{DAD6211C-2E96-596F-64AF-B900C5BAE9FB}"/>
                  </a:ext>
                </a:extLst>
              </p:cNvPr>
              <p:cNvSpPr>
                <a:spLocks noChangeArrowheads="1"/>
              </p:cNvSpPr>
              <p:nvPr/>
            </p:nvSpPr>
            <p:spPr bwMode="gray">
              <a:xfrm>
                <a:off x="1792610" y="3675434"/>
                <a:ext cx="1603198" cy="1491878"/>
              </a:xfrm>
              <a:prstGeom prst="ellipse">
                <a:avLst/>
              </a:prstGeom>
              <a:grpFill/>
              <a:ln w="3175">
                <a:solidFill>
                  <a:schemeClr val="bg2">
                    <a:lumMod val="95000"/>
                  </a:schemeClr>
                </a:solidFill>
                <a:miter lim="800000"/>
                <a:headEnd/>
                <a:tailEnd/>
              </a:ln>
            </p:spPr>
            <p:txBody>
              <a:bodyPr lIns="0" rIns="0" anchor="ctr"/>
              <a:lstStyle/>
              <a:p>
                <a:pPr algn="ctr" defTabSz="801447"/>
                <a:r>
                  <a:rPr lang="de-DE" sz="1400" b="1">
                    <a:solidFill>
                      <a:srgbClr val="000000"/>
                    </a:solidFill>
                    <a:latin typeface="Arial"/>
                    <a:cs typeface="Arial" charset="0"/>
                  </a:rPr>
                  <a:t>INPACE HUB </a:t>
                </a:r>
                <a:r>
                  <a:rPr lang="en-GB" sz="1400" b="1">
                    <a:solidFill>
                      <a:schemeClr val="bg1"/>
                    </a:solidFill>
                    <a:latin typeface="Arial"/>
                    <a:cs typeface="Arial" charset="0"/>
                  </a:rPr>
                  <a:t>Knowledge</a:t>
                </a:r>
                <a:r>
                  <a:rPr lang="en-GB" sz="1400" b="1">
                    <a:solidFill>
                      <a:srgbClr val="000000"/>
                    </a:solidFill>
                    <a:latin typeface="Arial"/>
                    <a:cs typeface="Arial" charset="0"/>
                  </a:rPr>
                  <a:t> platform and </a:t>
                </a:r>
                <a:r>
                  <a:rPr lang="en-GB" sz="1400" b="1">
                    <a:solidFill>
                      <a:schemeClr val="bg1"/>
                    </a:solidFill>
                    <a:latin typeface="Arial"/>
                    <a:cs typeface="Arial" charset="0"/>
                  </a:rPr>
                  <a:t>Community </a:t>
                </a:r>
                <a:r>
                  <a:rPr lang="en-GB" sz="1400" b="1">
                    <a:solidFill>
                      <a:srgbClr val="000000"/>
                    </a:solidFill>
                    <a:latin typeface="Arial"/>
                    <a:cs typeface="Arial" charset="0"/>
                  </a:rPr>
                  <a:t>Platform. </a:t>
                </a:r>
                <a:endParaRPr lang="fr-FR" sz="1400" b="1">
                  <a:solidFill>
                    <a:srgbClr val="000000"/>
                  </a:solidFill>
                  <a:latin typeface="Arial"/>
                  <a:cs typeface="Arial" charset="0"/>
                </a:endParaRPr>
              </a:p>
            </p:txBody>
          </p:sp>
          <p:sp>
            <p:nvSpPr>
              <p:cNvPr id="31" name="Freeform 75">
                <a:extLst>
                  <a:ext uri="{FF2B5EF4-FFF2-40B4-BE49-F238E27FC236}">
                    <a16:creationId xmlns:a16="http://schemas.microsoft.com/office/drawing/2014/main" id="{54A8BF29-CF38-A85E-022F-181F4A0293CB}"/>
                  </a:ext>
                </a:extLst>
              </p:cNvPr>
              <p:cNvSpPr>
                <a:spLocks/>
              </p:cNvSpPr>
              <p:nvPr/>
            </p:nvSpPr>
            <p:spPr bwMode="gray">
              <a:xfrm>
                <a:off x="1727522" y="5116884"/>
                <a:ext cx="2171700" cy="1098550"/>
              </a:xfrm>
              <a:custGeom>
                <a:avLst/>
                <a:gdLst>
                  <a:gd name="T0" fmla="*/ 2147483647 w 292"/>
                  <a:gd name="T1" fmla="*/ 47735102 h 159"/>
                  <a:gd name="T2" fmla="*/ 2147483647 w 292"/>
                  <a:gd name="T3" fmla="*/ 190940407 h 159"/>
                  <a:gd name="T4" fmla="*/ 2147483647 w 292"/>
                  <a:gd name="T5" fmla="*/ 0 h 159"/>
                  <a:gd name="T6" fmla="*/ 0 w 292"/>
                  <a:gd name="T7" fmla="*/ 2147483647 h 159"/>
                  <a:gd name="T8" fmla="*/ 2147483647 w 292"/>
                  <a:gd name="T9" fmla="*/ 2147483647 h 159"/>
                  <a:gd name="T10" fmla="*/ 2147483647 w 292"/>
                  <a:gd name="T11" fmla="*/ 2147483647 h 159"/>
                  <a:gd name="T12" fmla="*/ 2147483647 w 292"/>
                  <a:gd name="T13" fmla="*/ 47735102 h 159"/>
                  <a:gd name="T14" fmla="*/ 0 60000 65536"/>
                  <a:gd name="T15" fmla="*/ 0 60000 65536"/>
                  <a:gd name="T16" fmla="*/ 0 60000 65536"/>
                  <a:gd name="T17" fmla="*/ 0 60000 65536"/>
                  <a:gd name="T18" fmla="*/ 0 60000 65536"/>
                  <a:gd name="T19" fmla="*/ 0 60000 65536"/>
                  <a:gd name="T20" fmla="*/ 0 60000 65536"/>
                  <a:gd name="T21" fmla="*/ 0 w 292"/>
                  <a:gd name="T22" fmla="*/ 0 h 159"/>
                  <a:gd name="T23" fmla="*/ 292 w 292"/>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2" h="159">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grpFill/>
              <a:ln w="12700"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32" name="Freeform 76">
                <a:extLst>
                  <a:ext uri="{FF2B5EF4-FFF2-40B4-BE49-F238E27FC236}">
                    <a16:creationId xmlns:a16="http://schemas.microsoft.com/office/drawing/2014/main" id="{6AA8F474-A594-448B-9F54-0129BBE5F253}"/>
                  </a:ext>
                </a:extLst>
              </p:cNvPr>
              <p:cNvSpPr>
                <a:spLocks/>
              </p:cNvSpPr>
              <p:nvPr/>
            </p:nvSpPr>
            <p:spPr bwMode="gray">
              <a:xfrm>
                <a:off x="3136428" y="3695994"/>
                <a:ext cx="1373187" cy="1993900"/>
              </a:xfrm>
              <a:custGeom>
                <a:avLst/>
                <a:gdLst>
                  <a:gd name="T0" fmla="*/ 2147483647 w 184"/>
                  <a:gd name="T1" fmla="*/ 0 h 289"/>
                  <a:gd name="T2" fmla="*/ 2147483647 w 184"/>
                  <a:gd name="T3" fmla="*/ 2147483647 h 289"/>
                  <a:gd name="T4" fmla="*/ 0 w 184"/>
                  <a:gd name="T5" fmla="*/ 2147483647 h 289"/>
                  <a:gd name="T6" fmla="*/ 2147483647 w 184"/>
                  <a:gd name="T7" fmla="*/ 2147483647 h 289"/>
                  <a:gd name="T8" fmla="*/ 2147483647 w 184"/>
                  <a:gd name="T9" fmla="*/ 2147483647 h 289"/>
                  <a:gd name="T10" fmla="*/ 2147483647 w 184"/>
                  <a:gd name="T11" fmla="*/ 0 h 289"/>
                  <a:gd name="T12" fmla="*/ 0 60000 65536"/>
                  <a:gd name="T13" fmla="*/ 0 60000 65536"/>
                  <a:gd name="T14" fmla="*/ 0 60000 65536"/>
                  <a:gd name="T15" fmla="*/ 0 60000 65536"/>
                  <a:gd name="T16" fmla="*/ 0 60000 65536"/>
                  <a:gd name="T17" fmla="*/ 0 60000 65536"/>
                  <a:gd name="T18" fmla="*/ 0 w 184"/>
                  <a:gd name="T19" fmla="*/ 0 h 289"/>
                  <a:gd name="T20" fmla="*/ 184 w 184"/>
                  <a:gd name="T21" fmla="*/ 289 h 289"/>
                </a:gdLst>
                <a:ahLst/>
                <a:cxnLst>
                  <a:cxn ang="T12">
                    <a:pos x="T0" y="T1"/>
                  </a:cxn>
                  <a:cxn ang="T13">
                    <a:pos x="T2" y="T3"/>
                  </a:cxn>
                  <a:cxn ang="T14">
                    <a:pos x="T4" y="T5"/>
                  </a:cxn>
                  <a:cxn ang="T15">
                    <a:pos x="T6" y="T7"/>
                  </a:cxn>
                  <a:cxn ang="T16">
                    <a:pos x="T8" y="T9"/>
                  </a:cxn>
                  <a:cxn ang="T17">
                    <a:pos x="T10" y="T11"/>
                  </a:cxn>
                </a:cxnLst>
                <a:rect l="T18" t="T19" r="T20" b="T21"/>
                <a:pathLst>
                  <a:path w="184" h="289">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grpFill/>
              <a:ln w="12700"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33" name="Freeform 77">
                <a:extLst>
                  <a:ext uri="{FF2B5EF4-FFF2-40B4-BE49-F238E27FC236}">
                    <a16:creationId xmlns:a16="http://schemas.microsoft.com/office/drawing/2014/main" id="{92CB1653-72F0-70A0-97CF-89367F896F02}"/>
                  </a:ext>
                </a:extLst>
              </p:cNvPr>
              <p:cNvSpPr>
                <a:spLocks/>
              </p:cNvSpPr>
              <p:nvPr/>
            </p:nvSpPr>
            <p:spPr bwMode="gray">
              <a:xfrm>
                <a:off x="657547" y="4089771"/>
                <a:ext cx="1362075" cy="1881188"/>
              </a:xfrm>
              <a:custGeom>
                <a:avLst/>
                <a:gdLst>
                  <a:gd name="T0" fmla="*/ 2147483647 w 183"/>
                  <a:gd name="T1" fmla="*/ 2147483647 h 273"/>
                  <a:gd name="T2" fmla="*/ 2147483647 w 183"/>
                  <a:gd name="T3" fmla="*/ 759731086 h 273"/>
                  <a:gd name="T4" fmla="*/ 166195482 w 183"/>
                  <a:gd name="T5" fmla="*/ 379862098 h 273"/>
                  <a:gd name="T6" fmla="*/ 0 w 183"/>
                  <a:gd name="T7" fmla="*/ 2147483647 h 273"/>
                  <a:gd name="T8" fmla="*/ 2147483647 w 183"/>
                  <a:gd name="T9" fmla="*/ 2147483647 h 273"/>
                  <a:gd name="T10" fmla="*/ 2147483647 w 183"/>
                  <a:gd name="T11" fmla="*/ 2147483647 h 273"/>
                  <a:gd name="T12" fmla="*/ 2147483647 w 183"/>
                  <a:gd name="T13" fmla="*/ 2147483647 h 273"/>
                  <a:gd name="T14" fmla="*/ 0 60000 65536"/>
                  <a:gd name="T15" fmla="*/ 0 60000 65536"/>
                  <a:gd name="T16" fmla="*/ 0 60000 65536"/>
                  <a:gd name="T17" fmla="*/ 0 60000 65536"/>
                  <a:gd name="T18" fmla="*/ 0 60000 65536"/>
                  <a:gd name="T19" fmla="*/ 0 60000 65536"/>
                  <a:gd name="T20" fmla="*/ 0 60000 65536"/>
                  <a:gd name="T21" fmla="*/ 0 w 183"/>
                  <a:gd name="T22" fmla="*/ 0 h 273"/>
                  <a:gd name="T23" fmla="*/ 183 w 183"/>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3" h="273">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grpFill/>
              <a:ln w="12700"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34" name="Freeform 78">
                <a:extLst>
                  <a:ext uri="{FF2B5EF4-FFF2-40B4-BE49-F238E27FC236}">
                    <a16:creationId xmlns:a16="http://schemas.microsoft.com/office/drawing/2014/main" id="{4865C67B-588E-595F-B62D-C7116BECC331}"/>
                  </a:ext>
                </a:extLst>
              </p:cNvPr>
              <p:cNvSpPr>
                <a:spLocks/>
              </p:cNvSpPr>
              <p:nvPr/>
            </p:nvSpPr>
            <p:spPr bwMode="gray">
              <a:xfrm>
                <a:off x="2395860" y="2622921"/>
                <a:ext cx="1920875" cy="1495425"/>
              </a:xfrm>
              <a:custGeom>
                <a:avLst/>
                <a:gdLst>
                  <a:gd name="T0" fmla="*/ 2147483647 w 258"/>
                  <a:gd name="T1" fmla="*/ 2147483647 h 217"/>
                  <a:gd name="T2" fmla="*/ 2147483647 w 258"/>
                  <a:gd name="T3" fmla="*/ 2147483647 h 217"/>
                  <a:gd name="T4" fmla="*/ 2147483647 w 258"/>
                  <a:gd name="T5" fmla="*/ 2147483647 h 217"/>
                  <a:gd name="T6" fmla="*/ 1496659192 w 258"/>
                  <a:gd name="T7" fmla="*/ 0 h 217"/>
                  <a:gd name="T8" fmla="*/ 0 w 258"/>
                  <a:gd name="T9" fmla="*/ 47488358 h 217"/>
                  <a:gd name="T10" fmla="*/ 1884683204 w 258"/>
                  <a:gd name="T11" fmla="*/ 2147483647 h 217"/>
                  <a:gd name="T12" fmla="*/ 2147483647 w 258"/>
                  <a:gd name="T13" fmla="*/ 2147483647 h 217"/>
                  <a:gd name="T14" fmla="*/ 0 60000 65536"/>
                  <a:gd name="T15" fmla="*/ 0 60000 65536"/>
                  <a:gd name="T16" fmla="*/ 0 60000 65536"/>
                  <a:gd name="T17" fmla="*/ 0 60000 65536"/>
                  <a:gd name="T18" fmla="*/ 0 60000 65536"/>
                  <a:gd name="T19" fmla="*/ 0 60000 65536"/>
                  <a:gd name="T20" fmla="*/ 0 60000 65536"/>
                  <a:gd name="T21" fmla="*/ 0 w 258"/>
                  <a:gd name="T22" fmla="*/ 0 h 217"/>
                  <a:gd name="T23" fmla="*/ 258 w 258"/>
                  <a:gd name="T24" fmla="*/ 217 h 2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8" h="217">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grpFill/>
              <a:ln w="12700" cap="flat" cmpd="sng">
                <a:solidFill>
                  <a:schemeClr val="bg2">
                    <a:lumMod val="95000"/>
                  </a:schemeClr>
                </a:solidFill>
                <a:prstDash val="solid"/>
                <a:miter lim="800000"/>
                <a:headEnd type="none" w="med" len="med"/>
                <a:tailEnd type="none" w="med" len="med"/>
              </a:ln>
            </p:spPr>
            <p:txBody>
              <a:bodyPr/>
              <a:lstStyle/>
              <a:p>
                <a:pPr defTabSz="914126">
                  <a:defRPr/>
                </a:pPr>
                <a:endParaRPr lang="en-GB" sz="1799" kern="0">
                  <a:solidFill>
                    <a:sysClr val="windowText" lastClr="000000"/>
                  </a:solidFill>
                  <a:latin typeface="Arial"/>
                </a:endParaRPr>
              </a:p>
            </p:txBody>
          </p:sp>
          <p:sp>
            <p:nvSpPr>
              <p:cNvPr id="35" name="Freeform 79">
                <a:extLst>
                  <a:ext uri="{FF2B5EF4-FFF2-40B4-BE49-F238E27FC236}">
                    <a16:creationId xmlns:a16="http://schemas.microsoft.com/office/drawing/2014/main" id="{6F9C4E8C-4AAF-C266-ED34-DF2EEDB37E29}"/>
                  </a:ext>
                </a:extLst>
              </p:cNvPr>
              <p:cNvSpPr>
                <a:spLocks/>
              </p:cNvSpPr>
              <p:nvPr/>
            </p:nvSpPr>
            <p:spPr bwMode="gray">
              <a:xfrm>
                <a:off x="701997" y="2641971"/>
                <a:ext cx="1843088" cy="1470025"/>
              </a:xfrm>
              <a:custGeom>
                <a:avLst/>
                <a:gdLst>
                  <a:gd name="T0" fmla="*/ 2147483647 w 248"/>
                  <a:gd name="T1" fmla="*/ 2147483647 h 213"/>
                  <a:gd name="T2" fmla="*/ 2147483647 w 248"/>
                  <a:gd name="T3" fmla="*/ 2147483647 h 213"/>
                  <a:gd name="T4" fmla="*/ 2147483647 w 248"/>
                  <a:gd name="T5" fmla="*/ 2147483647 h 213"/>
                  <a:gd name="T6" fmla="*/ 2147483647 w 248"/>
                  <a:gd name="T7" fmla="*/ 0 h 213"/>
                  <a:gd name="T8" fmla="*/ 0 w 248"/>
                  <a:gd name="T9" fmla="*/ 2147483647 h 213"/>
                  <a:gd name="T10" fmla="*/ 2147483647 w 248"/>
                  <a:gd name="T11" fmla="*/ 2147483647 h 213"/>
                  <a:gd name="T12" fmla="*/ 0 60000 65536"/>
                  <a:gd name="T13" fmla="*/ 0 60000 65536"/>
                  <a:gd name="T14" fmla="*/ 0 60000 65536"/>
                  <a:gd name="T15" fmla="*/ 0 60000 65536"/>
                  <a:gd name="T16" fmla="*/ 0 60000 65536"/>
                  <a:gd name="T17" fmla="*/ 0 60000 65536"/>
                  <a:gd name="T18" fmla="*/ 0 w 248"/>
                  <a:gd name="T19" fmla="*/ 0 h 213"/>
                  <a:gd name="T20" fmla="*/ 248 w 248"/>
                  <a:gd name="T21" fmla="*/ 213 h 213"/>
                </a:gdLst>
                <a:ahLst/>
                <a:cxnLst>
                  <a:cxn ang="T12">
                    <a:pos x="T0" y="T1"/>
                  </a:cxn>
                  <a:cxn ang="T13">
                    <a:pos x="T2" y="T3"/>
                  </a:cxn>
                  <a:cxn ang="T14">
                    <a:pos x="T4" y="T5"/>
                  </a:cxn>
                  <a:cxn ang="T15">
                    <a:pos x="T6" y="T7"/>
                  </a:cxn>
                  <a:cxn ang="T16">
                    <a:pos x="T8" y="T9"/>
                  </a:cxn>
                  <a:cxn ang="T17">
                    <a:pos x="T10" y="T11"/>
                  </a:cxn>
                </a:cxnLst>
                <a:rect l="T18" t="T19" r="T20" b="T21"/>
                <a:pathLst>
                  <a:path w="248" h="213">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grpFill/>
              <a:ln w="12700">
                <a:solidFill>
                  <a:schemeClr val="bg2">
                    <a:lumMod val="95000"/>
                  </a:schemeClr>
                </a:solidFill>
                <a:miter lim="800000"/>
                <a:headEnd/>
                <a:tailEnd/>
              </a:ln>
            </p:spPr>
            <p:txBody>
              <a:bodyPr/>
              <a:lstStyle/>
              <a:p>
                <a:pPr defTabSz="914126">
                  <a:defRPr/>
                </a:pPr>
                <a:endParaRPr lang="en-GB" sz="1799" kern="0">
                  <a:solidFill>
                    <a:sysClr val="windowText" lastClr="000000"/>
                  </a:solidFill>
                  <a:latin typeface="Arial"/>
                </a:endParaRPr>
              </a:p>
            </p:txBody>
          </p:sp>
          <p:sp>
            <p:nvSpPr>
              <p:cNvPr id="36" name="Oval 80">
                <a:extLst>
                  <a:ext uri="{FF2B5EF4-FFF2-40B4-BE49-F238E27FC236}">
                    <a16:creationId xmlns:a16="http://schemas.microsoft.com/office/drawing/2014/main" id="{5844082C-3D81-18A5-1495-529E57F56950}"/>
                  </a:ext>
                </a:extLst>
              </p:cNvPr>
              <p:cNvSpPr>
                <a:spLocks noChangeArrowheads="1"/>
              </p:cNvSpPr>
              <p:nvPr/>
            </p:nvSpPr>
            <p:spPr bwMode="gray">
              <a:xfrm>
                <a:off x="3407097" y="2406414"/>
                <a:ext cx="492125" cy="447675"/>
              </a:xfrm>
              <a:prstGeom prst="ellipse">
                <a:avLst/>
              </a:prstGeom>
              <a:grpFill/>
              <a:ln w="3175" algn="ctr">
                <a:solidFill>
                  <a:schemeClr val="bg2">
                    <a:lumMod val="95000"/>
                  </a:schemeClr>
                </a:solidFill>
                <a:round/>
                <a:headEnd/>
                <a:tailEnd/>
              </a:ln>
            </p:spPr>
            <p:txBody>
              <a:bodyPr anchor="ctr"/>
              <a:lstStyle/>
              <a:p>
                <a:pPr algn="ctr" defTabSz="914126">
                  <a:defRPr/>
                </a:pPr>
                <a:r>
                  <a:rPr lang="de-DE" sz="1999" b="1" kern="0">
                    <a:solidFill>
                      <a:srgbClr val="000000"/>
                    </a:solidFill>
                    <a:latin typeface="Arial"/>
                    <a:cs typeface="Arial" charset="0"/>
                  </a:rPr>
                  <a:t>1</a:t>
                </a:r>
              </a:p>
            </p:txBody>
          </p:sp>
          <p:sp>
            <p:nvSpPr>
              <p:cNvPr id="37" name="Oval 81">
                <a:extLst>
                  <a:ext uri="{FF2B5EF4-FFF2-40B4-BE49-F238E27FC236}">
                    <a16:creationId xmlns:a16="http://schemas.microsoft.com/office/drawing/2014/main" id="{9B866F13-2408-2283-C8BB-238A5E30AF9F}"/>
                  </a:ext>
                </a:extLst>
              </p:cNvPr>
              <p:cNvSpPr>
                <a:spLocks noChangeArrowheads="1"/>
              </p:cNvSpPr>
              <p:nvPr/>
            </p:nvSpPr>
            <p:spPr bwMode="gray">
              <a:xfrm>
                <a:off x="740097" y="2796933"/>
                <a:ext cx="495300" cy="450850"/>
              </a:xfrm>
              <a:prstGeom prst="ellipse">
                <a:avLst/>
              </a:prstGeom>
              <a:grpFill/>
              <a:ln w="3175">
                <a:solidFill>
                  <a:schemeClr val="bg2">
                    <a:lumMod val="95000"/>
                  </a:schemeClr>
                </a:solidFill>
                <a:round/>
                <a:headEnd/>
                <a:tailEnd/>
              </a:ln>
            </p:spPr>
            <p:txBody>
              <a:bodyPr anchor="ctr"/>
              <a:lstStyle/>
              <a:p>
                <a:pPr algn="ctr" defTabSz="914126">
                  <a:defRPr/>
                </a:pPr>
                <a:r>
                  <a:rPr lang="de-DE" sz="1999" b="1" kern="0">
                    <a:solidFill>
                      <a:srgbClr val="000000"/>
                    </a:solidFill>
                    <a:latin typeface="Arial"/>
                    <a:cs typeface="Arial" charset="0"/>
                  </a:rPr>
                  <a:t>5</a:t>
                </a:r>
              </a:p>
            </p:txBody>
          </p:sp>
          <p:sp>
            <p:nvSpPr>
              <p:cNvPr id="38" name="Oval 82">
                <a:extLst>
                  <a:ext uri="{FF2B5EF4-FFF2-40B4-BE49-F238E27FC236}">
                    <a16:creationId xmlns:a16="http://schemas.microsoft.com/office/drawing/2014/main" id="{DB15FD40-942C-0708-8A38-7FCBE02D4F1E}"/>
                  </a:ext>
                </a:extLst>
              </p:cNvPr>
              <p:cNvSpPr>
                <a:spLocks noChangeArrowheads="1"/>
              </p:cNvSpPr>
              <p:nvPr/>
            </p:nvSpPr>
            <p:spPr bwMode="gray">
              <a:xfrm>
                <a:off x="357096" y="5076130"/>
                <a:ext cx="498475" cy="454025"/>
              </a:xfrm>
              <a:prstGeom prst="ellipse">
                <a:avLst/>
              </a:prstGeom>
              <a:grpFill/>
              <a:ln w="3175" algn="ctr">
                <a:solidFill>
                  <a:schemeClr val="bg2">
                    <a:lumMod val="95000"/>
                  </a:schemeClr>
                </a:solidFill>
                <a:round/>
                <a:headEnd/>
                <a:tailEnd/>
              </a:ln>
            </p:spPr>
            <p:txBody>
              <a:bodyPr anchor="ctr"/>
              <a:lstStyle/>
              <a:p>
                <a:pPr algn="ctr" defTabSz="914126">
                  <a:defRPr/>
                </a:pPr>
                <a:r>
                  <a:rPr lang="de-DE" sz="1999" b="1" kern="0">
                    <a:solidFill>
                      <a:srgbClr val="000000"/>
                    </a:solidFill>
                    <a:latin typeface="Arial"/>
                    <a:cs typeface="Arial" charset="0"/>
                  </a:rPr>
                  <a:t>4</a:t>
                </a:r>
              </a:p>
            </p:txBody>
          </p:sp>
          <p:sp>
            <p:nvSpPr>
              <p:cNvPr id="39" name="Oval 83">
                <a:extLst>
                  <a:ext uri="{FF2B5EF4-FFF2-40B4-BE49-F238E27FC236}">
                    <a16:creationId xmlns:a16="http://schemas.microsoft.com/office/drawing/2014/main" id="{E24EA373-4090-66C1-AE66-D9E1AC58FC70}"/>
                  </a:ext>
                </a:extLst>
              </p:cNvPr>
              <p:cNvSpPr>
                <a:spLocks noChangeArrowheads="1"/>
              </p:cNvSpPr>
              <p:nvPr/>
            </p:nvSpPr>
            <p:spPr bwMode="gray">
              <a:xfrm>
                <a:off x="4515172" y="4489462"/>
                <a:ext cx="495300" cy="450850"/>
              </a:xfrm>
              <a:prstGeom prst="ellipse">
                <a:avLst/>
              </a:prstGeom>
              <a:grpFill/>
              <a:ln w="3175" algn="ctr">
                <a:solidFill>
                  <a:schemeClr val="bg2">
                    <a:lumMod val="95000"/>
                  </a:schemeClr>
                </a:solidFill>
                <a:round/>
                <a:headEnd/>
                <a:tailEnd/>
              </a:ln>
            </p:spPr>
            <p:txBody>
              <a:bodyPr anchor="ctr"/>
              <a:lstStyle/>
              <a:p>
                <a:pPr algn="ctr" defTabSz="914126">
                  <a:defRPr/>
                </a:pPr>
                <a:r>
                  <a:rPr lang="de-DE" sz="1999" b="1" kern="0">
                    <a:solidFill>
                      <a:srgbClr val="000000"/>
                    </a:solidFill>
                    <a:latin typeface="Arial"/>
                    <a:cs typeface="Arial" charset="0"/>
                  </a:rPr>
                  <a:t>2</a:t>
                </a:r>
              </a:p>
            </p:txBody>
          </p:sp>
          <p:sp>
            <p:nvSpPr>
              <p:cNvPr id="40" name="Oval 84">
                <a:extLst>
                  <a:ext uri="{FF2B5EF4-FFF2-40B4-BE49-F238E27FC236}">
                    <a16:creationId xmlns:a16="http://schemas.microsoft.com/office/drawing/2014/main" id="{D6ABB51D-EB3E-476F-EDBF-E8379717A43A}"/>
                  </a:ext>
                </a:extLst>
              </p:cNvPr>
              <p:cNvSpPr>
                <a:spLocks noChangeArrowheads="1"/>
              </p:cNvSpPr>
              <p:nvPr/>
            </p:nvSpPr>
            <p:spPr bwMode="gray">
              <a:xfrm>
                <a:off x="2713360" y="6199317"/>
                <a:ext cx="492125" cy="447675"/>
              </a:xfrm>
              <a:prstGeom prst="ellipse">
                <a:avLst/>
              </a:prstGeom>
              <a:grpFill/>
              <a:ln w="3175" algn="ctr">
                <a:solidFill>
                  <a:schemeClr val="bg2">
                    <a:lumMod val="95000"/>
                  </a:schemeClr>
                </a:solidFill>
                <a:round/>
                <a:headEnd/>
                <a:tailEnd/>
              </a:ln>
            </p:spPr>
            <p:txBody>
              <a:bodyPr anchor="ctr"/>
              <a:lstStyle/>
              <a:p>
                <a:pPr algn="ctr" defTabSz="914126">
                  <a:defRPr/>
                </a:pPr>
                <a:r>
                  <a:rPr lang="de-DE" sz="1999" b="1" kern="0">
                    <a:solidFill>
                      <a:srgbClr val="000000"/>
                    </a:solidFill>
                    <a:latin typeface="Arial"/>
                    <a:cs typeface="Arial" charset="0"/>
                  </a:rPr>
                  <a:t>3</a:t>
                </a:r>
              </a:p>
            </p:txBody>
          </p:sp>
          <p:sp>
            <p:nvSpPr>
              <p:cNvPr id="41" name="Rectangle 85">
                <a:extLst>
                  <a:ext uri="{FF2B5EF4-FFF2-40B4-BE49-F238E27FC236}">
                    <a16:creationId xmlns:a16="http://schemas.microsoft.com/office/drawing/2014/main" id="{1C082C3C-DCF9-10AE-A8FE-7CF768D6E6C4}"/>
                  </a:ext>
                </a:extLst>
              </p:cNvPr>
              <p:cNvSpPr>
                <a:spLocks noChangeArrowheads="1"/>
              </p:cNvSpPr>
              <p:nvPr/>
            </p:nvSpPr>
            <p:spPr bwMode="gray">
              <a:xfrm>
                <a:off x="2709398" y="3008783"/>
                <a:ext cx="1293797" cy="580939"/>
              </a:xfrm>
              <a:prstGeom prst="rect">
                <a:avLst/>
              </a:prstGeom>
              <a:noFill/>
              <a:ln w="9525">
                <a:noFill/>
                <a:miter lim="800000"/>
                <a:headEnd/>
                <a:tailEnd/>
              </a:ln>
            </p:spPr>
            <p:txBody>
              <a:bodyPr wrap="square">
                <a:spAutoFit/>
              </a:bodyPr>
              <a:lstStyle/>
              <a:p>
                <a:pPr defTabSz="914126">
                  <a:spcBef>
                    <a:spcPct val="20000"/>
                  </a:spcBef>
                  <a:defRPr/>
                </a:pPr>
                <a:r>
                  <a:rPr lang="en-GB" sz="12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Digital dialogues, policies and education </a:t>
                </a:r>
                <a:endParaRPr lang="de-DE" sz="1050" b="1" kern="0">
                  <a:solidFill>
                    <a:schemeClr val="bg1"/>
                  </a:solidFill>
                  <a:latin typeface="Arial"/>
                  <a:cs typeface="Arial" charset="0"/>
                </a:endParaRPr>
              </a:p>
            </p:txBody>
          </p:sp>
          <p:sp>
            <p:nvSpPr>
              <p:cNvPr id="42" name="Rectangle 86">
                <a:extLst>
                  <a:ext uri="{FF2B5EF4-FFF2-40B4-BE49-F238E27FC236}">
                    <a16:creationId xmlns:a16="http://schemas.microsoft.com/office/drawing/2014/main" id="{DF30797D-A746-9DF7-771D-1B912EEFD905}"/>
                  </a:ext>
                </a:extLst>
              </p:cNvPr>
              <p:cNvSpPr>
                <a:spLocks noChangeArrowheads="1"/>
              </p:cNvSpPr>
              <p:nvPr/>
            </p:nvSpPr>
            <p:spPr bwMode="gray">
              <a:xfrm>
                <a:off x="1940248" y="5497629"/>
                <a:ext cx="1546225" cy="581358"/>
              </a:xfrm>
              <a:prstGeom prst="rect">
                <a:avLst/>
              </a:prstGeom>
              <a:noFill/>
              <a:ln w="9525">
                <a:noFill/>
                <a:miter lim="800000"/>
                <a:headEnd/>
                <a:tailEnd/>
              </a:ln>
            </p:spPr>
            <p:txBody>
              <a:bodyPr wrap="square" lIns="91440" tIns="45720" rIns="91440" bIns="45720" anchor="t">
                <a:spAutoFit/>
              </a:bodyPr>
              <a:lstStyle/>
              <a:p>
                <a:pPr defTabSz="914126">
                  <a:spcBef>
                    <a:spcPct val="20000"/>
                  </a:spcBef>
                  <a:defRPr/>
                </a:pPr>
                <a:r>
                  <a:rPr lang="en-GB" sz="1200" b="1">
                    <a:solidFill>
                      <a:schemeClr val="bg1"/>
                    </a:solidFill>
                    <a:latin typeface="Calibri"/>
                    <a:cs typeface="Times New Roman"/>
                  </a:rPr>
                  <a:t>Digital technologies - trustworthy decision support </a:t>
                </a:r>
                <a:endParaRPr lang="de-DE" sz="1200" b="1">
                  <a:solidFill>
                    <a:schemeClr val="bg1"/>
                  </a:solidFill>
                  <a:latin typeface="Calibri" panose="020F0502020204030204" pitchFamily="34" charset="0"/>
                  <a:cs typeface="Times New Roman" panose="02020603050405020304" pitchFamily="18" charset="0"/>
                </a:endParaRPr>
              </a:p>
            </p:txBody>
          </p:sp>
          <p:sp>
            <p:nvSpPr>
              <p:cNvPr id="43" name="Rectangle 87">
                <a:extLst>
                  <a:ext uri="{FF2B5EF4-FFF2-40B4-BE49-F238E27FC236}">
                    <a16:creationId xmlns:a16="http://schemas.microsoft.com/office/drawing/2014/main" id="{D356C36B-7DB2-0906-83DE-8EF67A12F775}"/>
                  </a:ext>
                </a:extLst>
              </p:cNvPr>
              <p:cNvSpPr>
                <a:spLocks noChangeArrowheads="1"/>
              </p:cNvSpPr>
              <p:nvPr/>
            </p:nvSpPr>
            <p:spPr bwMode="gray">
              <a:xfrm>
                <a:off x="978224" y="3332378"/>
                <a:ext cx="1311275" cy="411499"/>
              </a:xfrm>
              <a:prstGeom prst="rect">
                <a:avLst/>
              </a:prstGeom>
              <a:noFill/>
              <a:ln w="9525">
                <a:noFill/>
                <a:miter lim="800000"/>
                <a:headEnd/>
                <a:tailEnd/>
              </a:ln>
            </p:spPr>
            <p:txBody>
              <a:bodyPr lIns="91440" tIns="45720" rIns="91440" bIns="45720" anchor="t">
                <a:spAutoFit/>
              </a:bodyPr>
              <a:lstStyle/>
              <a:p>
                <a:r>
                  <a:rPr lang="en-GB" sz="1200" b="1">
                    <a:solidFill>
                      <a:schemeClr val="bg1"/>
                    </a:solidFill>
                    <a:latin typeface="Calibri"/>
                    <a:cs typeface="Times New Roman"/>
                  </a:rPr>
                  <a:t>Digital technologies - future networks </a:t>
                </a:r>
                <a:r>
                  <a:rPr lang="en-US" sz="1200" b="1">
                    <a:solidFill>
                      <a:schemeClr val="bg1"/>
                    </a:solidFill>
                    <a:latin typeface="Calibri"/>
                    <a:cs typeface="Times New Roman"/>
                  </a:rPr>
                  <a:t> </a:t>
                </a:r>
                <a:endParaRPr lang="fr-FR" sz="1200" b="1">
                  <a:solidFill>
                    <a:schemeClr val="bg1"/>
                  </a:solidFill>
                  <a:latin typeface="Calibri"/>
                  <a:cs typeface="Times New Roman"/>
                </a:endParaRPr>
              </a:p>
            </p:txBody>
          </p:sp>
          <p:sp>
            <p:nvSpPr>
              <p:cNvPr id="44" name="Rectangle 88">
                <a:extLst>
                  <a:ext uri="{FF2B5EF4-FFF2-40B4-BE49-F238E27FC236}">
                    <a16:creationId xmlns:a16="http://schemas.microsoft.com/office/drawing/2014/main" id="{9C130429-2F04-9819-E902-8DF9A1478F07}"/>
                  </a:ext>
                </a:extLst>
              </p:cNvPr>
              <p:cNvSpPr>
                <a:spLocks noChangeArrowheads="1"/>
              </p:cNvSpPr>
              <p:nvPr/>
            </p:nvSpPr>
            <p:spPr bwMode="gray">
              <a:xfrm>
                <a:off x="854308" y="4504520"/>
                <a:ext cx="1179513" cy="750380"/>
              </a:xfrm>
              <a:prstGeom prst="rect">
                <a:avLst/>
              </a:prstGeom>
              <a:noFill/>
              <a:ln w="9525">
                <a:noFill/>
                <a:miter lim="800000"/>
                <a:headEnd/>
                <a:tailEnd/>
              </a:ln>
            </p:spPr>
            <p:txBody>
              <a:bodyPr>
                <a:spAutoFit/>
              </a:bodyPr>
              <a:lstStyle/>
              <a:p>
                <a:pPr defTabSz="914126">
                  <a:spcBef>
                    <a:spcPct val="20000"/>
                  </a:spcBef>
                  <a:defRPr/>
                </a:pPr>
                <a:r>
                  <a:rPr lang="en-US" sz="1200" b="1">
                    <a:solidFill>
                      <a:schemeClr val="bg1"/>
                    </a:solidFill>
                    <a:latin typeface="Calibri" panose="020F0502020204030204" pitchFamily="34" charset="0"/>
                    <a:cs typeface="Times New Roman" panose="02020603050405020304" pitchFamily="18" charset="0"/>
                  </a:rPr>
                  <a:t>Enabling technologies - chips for the future</a:t>
                </a:r>
                <a:endParaRPr lang="de-DE" sz="1200" b="1">
                  <a:solidFill>
                    <a:schemeClr val="bg1"/>
                  </a:solidFill>
                  <a:latin typeface="Calibri" panose="020F0502020204030204" pitchFamily="34" charset="0"/>
                  <a:cs typeface="Times New Roman" panose="02020603050405020304" pitchFamily="18" charset="0"/>
                </a:endParaRPr>
              </a:p>
            </p:txBody>
          </p:sp>
          <p:sp>
            <p:nvSpPr>
              <p:cNvPr id="45" name="Rectangle 89">
                <a:extLst>
                  <a:ext uri="{FF2B5EF4-FFF2-40B4-BE49-F238E27FC236}">
                    <a16:creationId xmlns:a16="http://schemas.microsoft.com/office/drawing/2014/main" id="{9B2440CE-1CEA-6A8A-A165-A2F064075F69}"/>
                  </a:ext>
                </a:extLst>
              </p:cNvPr>
              <p:cNvSpPr>
                <a:spLocks noChangeArrowheads="1"/>
              </p:cNvSpPr>
              <p:nvPr/>
            </p:nvSpPr>
            <p:spPr bwMode="gray">
              <a:xfrm>
                <a:off x="3440557" y="4318123"/>
                <a:ext cx="1278381" cy="750380"/>
              </a:xfrm>
              <a:prstGeom prst="rect">
                <a:avLst/>
              </a:prstGeom>
              <a:noFill/>
              <a:ln w="9525">
                <a:noFill/>
                <a:miter lim="800000"/>
                <a:headEnd/>
                <a:tailEnd/>
              </a:ln>
            </p:spPr>
            <p:txBody>
              <a:bodyPr wrap="square">
                <a:spAutoFit/>
              </a:bodyPr>
              <a:lstStyle/>
              <a:p>
                <a:pPr defTabSz="914126">
                  <a:spcBef>
                    <a:spcPct val="20000"/>
                  </a:spcBef>
                  <a:defRPr/>
                </a:pPr>
                <a:r>
                  <a:rPr lang="en-GB" sz="1200" b="1">
                    <a:solidFill>
                      <a:schemeClr val="bg1"/>
                    </a:solidFill>
                    <a:latin typeface="Calibri" panose="020F0502020204030204" pitchFamily="34" charset="0"/>
                    <a:cs typeface="Times New Roman" panose="02020603050405020304" pitchFamily="18" charset="0"/>
                  </a:rPr>
                  <a:t>Innovation and entrepreneurship for sustainable well-being </a:t>
                </a:r>
                <a:endParaRPr lang="de-DE" sz="1200" b="1">
                  <a:solidFill>
                    <a:schemeClr val="bg1"/>
                  </a:solidFill>
                  <a:latin typeface="Calibri" panose="020F0502020204030204" pitchFamily="34" charset="0"/>
                  <a:cs typeface="Times New Roman" panose="02020603050405020304" pitchFamily="18" charset="0"/>
                </a:endParaRPr>
              </a:p>
            </p:txBody>
          </p:sp>
        </p:grpSp>
        <p:sp>
          <p:nvSpPr>
            <p:cNvPr id="15" name="Freeform 118">
              <a:extLst>
                <a:ext uri="{FF2B5EF4-FFF2-40B4-BE49-F238E27FC236}">
                  <a16:creationId xmlns:a16="http://schemas.microsoft.com/office/drawing/2014/main" id="{FF685572-0EF1-D73A-51A8-DEFBCBF427C6}"/>
                </a:ext>
              </a:extLst>
            </p:cNvPr>
            <p:cNvSpPr/>
            <p:nvPr/>
          </p:nvSpPr>
          <p:spPr>
            <a:xfrm>
              <a:off x="9390495" y="3593752"/>
              <a:ext cx="2654978" cy="174844"/>
            </a:xfrm>
            <a:custGeom>
              <a:avLst/>
              <a:gdLst>
                <a:gd name="connsiteX0" fmla="*/ 0 w 733245"/>
                <a:gd name="connsiteY0" fmla="*/ 198407 h 198407"/>
                <a:gd name="connsiteX1" fmla="*/ 198407 w 733245"/>
                <a:gd name="connsiteY1" fmla="*/ 0 h 198407"/>
                <a:gd name="connsiteX2" fmla="*/ 733245 w 733245"/>
                <a:gd name="connsiteY2" fmla="*/ 0 h 198407"/>
                <a:gd name="connsiteX0" fmla="*/ 0 w 733245"/>
                <a:gd name="connsiteY0" fmla="*/ 198407 h 198407"/>
                <a:gd name="connsiteX1" fmla="*/ 37531 w 733245"/>
                <a:gd name="connsiteY1" fmla="*/ 0 h 198407"/>
                <a:gd name="connsiteX2" fmla="*/ 733245 w 733245"/>
                <a:gd name="connsiteY2" fmla="*/ 0 h 198407"/>
              </a:gdLst>
              <a:ahLst/>
              <a:cxnLst>
                <a:cxn ang="0">
                  <a:pos x="connsiteX0" y="connsiteY0"/>
                </a:cxn>
                <a:cxn ang="0">
                  <a:pos x="connsiteX1" y="connsiteY1"/>
                </a:cxn>
                <a:cxn ang="0">
                  <a:pos x="connsiteX2" y="connsiteY2"/>
                </a:cxn>
              </a:cxnLst>
              <a:rect l="l" t="t" r="r" b="b"/>
              <a:pathLst>
                <a:path w="733245" h="198407">
                  <a:moveTo>
                    <a:pt x="0" y="198407"/>
                  </a:moveTo>
                  <a:lnTo>
                    <a:pt x="37531" y="0"/>
                  </a:lnTo>
                  <a:lnTo>
                    <a:pt x="733245" y="0"/>
                  </a:lnTo>
                </a:path>
              </a:pathLst>
            </a:custGeom>
            <a:noFill/>
            <a:ln w="19050" cap="sq" cmpd="sng" algn="ctr">
              <a:solidFill>
                <a:srgbClr val="EB8C00">
                  <a:lumMod val="60000"/>
                  <a:lumOff val="40000"/>
                </a:srgb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Arial"/>
                <a:ea typeface="+mn-ea"/>
                <a:cs typeface="+mn-cs"/>
              </a:endParaRPr>
            </a:p>
          </p:txBody>
        </p:sp>
        <p:sp>
          <p:nvSpPr>
            <p:cNvPr id="16" name="Rectangle 10">
              <a:extLst>
                <a:ext uri="{FF2B5EF4-FFF2-40B4-BE49-F238E27FC236}">
                  <a16:creationId xmlns:a16="http://schemas.microsoft.com/office/drawing/2014/main" id="{952AE0E9-103B-16CD-43C5-BFFB2BA91817}"/>
                </a:ext>
              </a:extLst>
            </p:cNvPr>
            <p:cNvSpPr>
              <a:spLocks noChangeArrowheads="1"/>
            </p:cNvSpPr>
            <p:nvPr/>
          </p:nvSpPr>
          <p:spPr bwMode="auto">
            <a:xfrm>
              <a:off x="9691217" y="3673236"/>
              <a:ext cx="2747394" cy="101492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285750" indent="-285750" defTabSz="598725" eaLnBrk="0" hangingPunct="0">
                <a:spcAft>
                  <a:spcPts val="150"/>
                </a:spcAft>
                <a:buFont typeface="Arial" panose="020B0604020202020204" pitchFamily="34" charset="0"/>
                <a:buChar char="•"/>
                <a:defRPr/>
              </a:pPr>
              <a:r>
                <a:rPr lang="en-US" sz="1400" b="1">
                  <a:latin typeface="Calibri" panose="020F0502020204030204" pitchFamily="34" charset="0"/>
                  <a:cs typeface="Times New Roman" panose="02020603050405020304" pitchFamily="18" charset="0"/>
                </a:rPr>
                <a:t>Public administrations, infrastructures and services </a:t>
              </a:r>
            </a:p>
            <a:p>
              <a:pPr marL="285750" indent="-285750" defTabSz="598725" eaLnBrk="0" hangingPunct="0">
                <a:spcAft>
                  <a:spcPts val="150"/>
                </a:spcAft>
                <a:buFont typeface="Arial" panose="020B0604020202020204" pitchFamily="34" charset="0"/>
                <a:buChar char="•"/>
                <a:defRPr/>
              </a:pPr>
              <a:r>
                <a:rPr lang="en-US" sz="1400" b="1" err="1">
                  <a:latin typeface="Calibri"/>
                  <a:ea typeface="Calibri"/>
                  <a:cs typeface="Times New Roman"/>
                </a:rPr>
                <a:t>Digitalisation</a:t>
              </a:r>
              <a:r>
                <a:rPr lang="en-US" sz="1400" b="1">
                  <a:latin typeface="Calibri"/>
                  <a:ea typeface="Calibri"/>
                  <a:cs typeface="Times New Roman"/>
                </a:rPr>
                <a:t> of industry and supply networks</a:t>
              </a:r>
              <a:endParaRPr lang="en-US" sz="1400" b="1">
                <a:latin typeface="Calibri" panose="020F0502020204030204" pitchFamily="34" charset="0"/>
                <a:ea typeface="Calibri" panose="020F0502020204030204" pitchFamily="34" charset="0"/>
                <a:cs typeface="Times New Roman" panose="02020603050405020304" pitchFamily="18" charset="0"/>
              </a:endParaRPr>
            </a:p>
          </p:txBody>
        </p:sp>
        <p:sp>
          <p:nvSpPr>
            <p:cNvPr id="17" name="Freeform 110">
              <a:extLst>
                <a:ext uri="{FF2B5EF4-FFF2-40B4-BE49-F238E27FC236}">
                  <a16:creationId xmlns:a16="http://schemas.microsoft.com/office/drawing/2014/main" id="{FE31E8BF-9F71-C6B2-97AE-64871D850DE0}"/>
                </a:ext>
              </a:extLst>
            </p:cNvPr>
            <p:cNvSpPr/>
            <p:nvPr/>
          </p:nvSpPr>
          <p:spPr>
            <a:xfrm flipH="1" flipV="1">
              <a:off x="3428845" y="6478347"/>
              <a:ext cx="3376140" cy="193060"/>
            </a:xfrm>
            <a:custGeom>
              <a:avLst/>
              <a:gdLst>
                <a:gd name="connsiteX0" fmla="*/ 0 w 733245"/>
                <a:gd name="connsiteY0" fmla="*/ 198407 h 198407"/>
                <a:gd name="connsiteX1" fmla="*/ 198407 w 733245"/>
                <a:gd name="connsiteY1" fmla="*/ 0 h 198407"/>
                <a:gd name="connsiteX2" fmla="*/ 733245 w 733245"/>
                <a:gd name="connsiteY2" fmla="*/ 0 h 198407"/>
                <a:gd name="connsiteX0" fmla="*/ 0 w 733245"/>
                <a:gd name="connsiteY0" fmla="*/ 198407 h 198407"/>
                <a:gd name="connsiteX1" fmla="*/ 37531 w 733245"/>
                <a:gd name="connsiteY1" fmla="*/ 0 h 198407"/>
                <a:gd name="connsiteX2" fmla="*/ 733245 w 733245"/>
                <a:gd name="connsiteY2" fmla="*/ 0 h 198407"/>
              </a:gdLst>
              <a:ahLst/>
              <a:cxnLst>
                <a:cxn ang="0">
                  <a:pos x="connsiteX0" y="connsiteY0"/>
                </a:cxn>
                <a:cxn ang="0">
                  <a:pos x="connsiteX1" y="connsiteY1"/>
                </a:cxn>
                <a:cxn ang="0">
                  <a:pos x="connsiteX2" y="connsiteY2"/>
                </a:cxn>
              </a:cxnLst>
              <a:rect l="l" t="t" r="r" b="b"/>
              <a:pathLst>
                <a:path w="733245" h="198407">
                  <a:moveTo>
                    <a:pt x="0" y="198407"/>
                  </a:moveTo>
                  <a:lnTo>
                    <a:pt x="37531" y="0"/>
                  </a:lnTo>
                  <a:lnTo>
                    <a:pt x="733245" y="0"/>
                  </a:lnTo>
                </a:path>
              </a:pathLst>
            </a:custGeom>
            <a:noFill/>
            <a:ln w="19050" cap="sq" cmpd="sng" algn="ctr">
              <a:solidFill>
                <a:srgbClr val="EB8C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Arial"/>
                <a:ea typeface="+mn-ea"/>
                <a:cs typeface="+mn-cs"/>
              </a:endParaRPr>
            </a:p>
          </p:txBody>
        </p:sp>
        <p:sp>
          <p:nvSpPr>
            <p:cNvPr id="18" name="Rectangle 10">
              <a:extLst>
                <a:ext uri="{FF2B5EF4-FFF2-40B4-BE49-F238E27FC236}">
                  <a16:creationId xmlns:a16="http://schemas.microsoft.com/office/drawing/2014/main" id="{6213619F-405F-C567-6B57-D8EAC8C7C27E}"/>
                </a:ext>
              </a:extLst>
            </p:cNvPr>
            <p:cNvSpPr>
              <a:spLocks noChangeArrowheads="1"/>
            </p:cNvSpPr>
            <p:nvPr/>
          </p:nvSpPr>
          <p:spPr bwMode="auto">
            <a:xfrm>
              <a:off x="3564167" y="5825725"/>
              <a:ext cx="2953887" cy="73263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285750" indent="-171450" defTabSz="598725" eaLnBrk="0" hangingPunct="0">
                <a:lnSpc>
                  <a:spcPct val="107000"/>
                </a:lnSpc>
                <a:spcAft>
                  <a:spcPts val="150"/>
                </a:spcAft>
                <a:buFont typeface="Arial" panose="020B0604020202020204" pitchFamily="34" charset="0"/>
                <a:buChar char="•"/>
                <a:defRPr/>
              </a:pPr>
              <a:r>
                <a:rPr lang="en-US" sz="1400" b="1">
                  <a:latin typeface="Calibri" panose="020F0502020204030204" pitchFamily="34" charset="0"/>
                  <a:cs typeface="Times New Roman" panose="02020603050405020304" pitchFamily="18" charset="0"/>
                </a:rPr>
                <a:t>Trusted AI </a:t>
              </a:r>
              <a:endParaRPr lang="fr-FR" sz="1400" b="1">
                <a:latin typeface="Calibri" panose="020F0502020204030204" pitchFamily="34" charset="0"/>
                <a:cs typeface="Times New Roman" panose="02020603050405020304" pitchFamily="18" charset="0"/>
              </a:endParaRPr>
            </a:p>
            <a:p>
              <a:pPr marL="285750" indent="-171450" defTabSz="598725" eaLnBrk="0" hangingPunct="0">
                <a:lnSpc>
                  <a:spcPct val="107000"/>
                </a:lnSpc>
                <a:spcAft>
                  <a:spcPts val="150"/>
                </a:spcAft>
                <a:buFont typeface="Arial" panose="020B0604020202020204" pitchFamily="34" charset="0"/>
                <a:buChar char="•"/>
                <a:defRPr/>
              </a:pPr>
              <a:r>
                <a:rPr lang="fr-FR" sz="1400" b="1">
                  <a:latin typeface="Calibri" panose="020F0502020204030204" pitchFamily="34" charset="0"/>
                  <a:cs typeface="Times New Roman" panose="02020603050405020304" pitchFamily="18" charset="0"/>
                </a:rPr>
                <a:t>Data technologies </a:t>
              </a:r>
            </a:p>
            <a:p>
              <a:pPr marL="285750" indent="-171450" defTabSz="598725" eaLnBrk="0" hangingPunct="0">
                <a:lnSpc>
                  <a:spcPct val="107000"/>
                </a:lnSpc>
                <a:spcAft>
                  <a:spcPts val="150"/>
                </a:spcAft>
                <a:buFont typeface="Arial" panose="020B0604020202020204" pitchFamily="34" charset="0"/>
                <a:buChar char="•"/>
                <a:defRPr/>
              </a:pPr>
              <a:r>
                <a:rPr lang="en-US" sz="1400" b="1">
                  <a:latin typeface="Calibri" panose="020F0502020204030204" pitchFamily="34" charset="0"/>
                  <a:cs typeface="Times New Roman" panose="02020603050405020304" pitchFamily="18" charset="0"/>
                </a:rPr>
                <a:t>High performance computing </a:t>
              </a:r>
              <a:endParaRPr lang="fr-FR" sz="1100" b="1">
                <a:latin typeface="Calibri" panose="020F0502020204030204" pitchFamily="34" charset="0"/>
                <a:cs typeface="Times New Roman" panose="02020603050405020304" pitchFamily="18" charset="0"/>
              </a:endParaRPr>
            </a:p>
          </p:txBody>
        </p:sp>
        <p:sp>
          <p:nvSpPr>
            <p:cNvPr id="19" name="Freeform 110">
              <a:extLst>
                <a:ext uri="{FF2B5EF4-FFF2-40B4-BE49-F238E27FC236}">
                  <a16:creationId xmlns:a16="http://schemas.microsoft.com/office/drawing/2014/main" id="{DEFD9CB1-F6B2-B9F2-8AB9-C702016ADE46}"/>
                </a:ext>
              </a:extLst>
            </p:cNvPr>
            <p:cNvSpPr/>
            <p:nvPr/>
          </p:nvSpPr>
          <p:spPr>
            <a:xfrm flipH="1" flipV="1">
              <a:off x="1133238" y="5002390"/>
              <a:ext cx="2655896" cy="193060"/>
            </a:xfrm>
            <a:custGeom>
              <a:avLst/>
              <a:gdLst>
                <a:gd name="connsiteX0" fmla="*/ 0 w 733245"/>
                <a:gd name="connsiteY0" fmla="*/ 198407 h 198407"/>
                <a:gd name="connsiteX1" fmla="*/ 198407 w 733245"/>
                <a:gd name="connsiteY1" fmla="*/ 0 h 198407"/>
                <a:gd name="connsiteX2" fmla="*/ 733245 w 733245"/>
                <a:gd name="connsiteY2" fmla="*/ 0 h 198407"/>
                <a:gd name="connsiteX0" fmla="*/ 0 w 733245"/>
                <a:gd name="connsiteY0" fmla="*/ 198407 h 198407"/>
                <a:gd name="connsiteX1" fmla="*/ 37531 w 733245"/>
                <a:gd name="connsiteY1" fmla="*/ 0 h 198407"/>
                <a:gd name="connsiteX2" fmla="*/ 733245 w 733245"/>
                <a:gd name="connsiteY2" fmla="*/ 0 h 198407"/>
              </a:gdLst>
              <a:ahLst/>
              <a:cxnLst>
                <a:cxn ang="0">
                  <a:pos x="connsiteX0" y="connsiteY0"/>
                </a:cxn>
                <a:cxn ang="0">
                  <a:pos x="connsiteX1" y="connsiteY1"/>
                </a:cxn>
                <a:cxn ang="0">
                  <a:pos x="connsiteX2" y="connsiteY2"/>
                </a:cxn>
              </a:cxnLst>
              <a:rect l="l" t="t" r="r" b="b"/>
              <a:pathLst>
                <a:path w="733245" h="198407">
                  <a:moveTo>
                    <a:pt x="0" y="198407"/>
                  </a:moveTo>
                  <a:lnTo>
                    <a:pt x="37531" y="0"/>
                  </a:lnTo>
                  <a:lnTo>
                    <a:pt x="733245" y="0"/>
                  </a:lnTo>
                </a:path>
              </a:pathLst>
            </a:custGeom>
            <a:noFill/>
            <a:ln w="19050" cap="sq" cmpd="sng" algn="ctr">
              <a:solidFill>
                <a:srgbClr val="EB8C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Arial"/>
                <a:ea typeface="+mn-ea"/>
                <a:cs typeface="+mn-cs"/>
              </a:endParaRPr>
            </a:p>
          </p:txBody>
        </p:sp>
        <p:sp>
          <p:nvSpPr>
            <p:cNvPr id="20" name="Rectangle 10">
              <a:extLst>
                <a:ext uri="{FF2B5EF4-FFF2-40B4-BE49-F238E27FC236}">
                  <a16:creationId xmlns:a16="http://schemas.microsoft.com/office/drawing/2014/main" id="{548DDA9C-B34F-FB9F-397A-6CBEDA8E1A30}"/>
                </a:ext>
              </a:extLst>
            </p:cNvPr>
            <p:cNvSpPr>
              <a:spLocks noChangeArrowheads="1"/>
            </p:cNvSpPr>
            <p:nvPr/>
          </p:nvSpPr>
          <p:spPr bwMode="auto">
            <a:xfrm>
              <a:off x="1134042" y="4130667"/>
              <a:ext cx="2574954" cy="69762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171450" indent="-171450" defTabSz="598725" eaLnBrk="0" hangingPunct="0">
                <a:spcAft>
                  <a:spcPts val="150"/>
                </a:spcAft>
                <a:buFont typeface="Arial" panose="020B0604020202020204" pitchFamily="34" charset="0"/>
                <a:buChar char="•"/>
                <a:defRPr/>
              </a:pPr>
              <a:r>
                <a:rPr lang="en-US" sz="1400" b="1">
                  <a:latin typeface="Calibri" panose="020F0502020204030204" pitchFamily="34" charset="0"/>
                  <a:cs typeface="Times New Roman" panose="02020603050405020304" pitchFamily="18" charset="0"/>
                </a:rPr>
                <a:t>Advanced computing </a:t>
              </a:r>
            </a:p>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latin typeface="Calibri" panose="020F0502020204030204" pitchFamily="34" charset="0"/>
                  <a:cs typeface="Times New Roman" panose="02020603050405020304" pitchFamily="18" charset="0"/>
                </a:rPr>
                <a:t>Advanced functionalities</a:t>
              </a:r>
            </a:p>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latin typeface="Calibri" panose="020F0502020204030204" pitchFamily="34" charset="0"/>
                  <a:cs typeface="Times New Roman" panose="02020603050405020304" pitchFamily="18" charset="0"/>
                </a:rPr>
                <a:t>Ground-breaking technologies </a:t>
              </a:r>
            </a:p>
          </p:txBody>
        </p:sp>
        <p:sp>
          <p:nvSpPr>
            <p:cNvPr id="21" name="Freeform 118">
              <a:extLst>
                <a:ext uri="{FF2B5EF4-FFF2-40B4-BE49-F238E27FC236}">
                  <a16:creationId xmlns:a16="http://schemas.microsoft.com/office/drawing/2014/main" id="{47493B07-908D-BCA9-0B83-531DD34188BA}"/>
                </a:ext>
              </a:extLst>
            </p:cNvPr>
            <p:cNvSpPr/>
            <p:nvPr/>
          </p:nvSpPr>
          <p:spPr>
            <a:xfrm>
              <a:off x="8193661" y="1100764"/>
              <a:ext cx="3310708" cy="183655"/>
            </a:xfrm>
            <a:custGeom>
              <a:avLst/>
              <a:gdLst>
                <a:gd name="connsiteX0" fmla="*/ 0 w 733245"/>
                <a:gd name="connsiteY0" fmla="*/ 198407 h 198407"/>
                <a:gd name="connsiteX1" fmla="*/ 198407 w 733245"/>
                <a:gd name="connsiteY1" fmla="*/ 0 h 198407"/>
                <a:gd name="connsiteX2" fmla="*/ 733245 w 733245"/>
                <a:gd name="connsiteY2" fmla="*/ 0 h 198407"/>
                <a:gd name="connsiteX0" fmla="*/ 0 w 733245"/>
                <a:gd name="connsiteY0" fmla="*/ 198407 h 198407"/>
                <a:gd name="connsiteX1" fmla="*/ 37531 w 733245"/>
                <a:gd name="connsiteY1" fmla="*/ 0 h 198407"/>
                <a:gd name="connsiteX2" fmla="*/ 733245 w 733245"/>
                <a:gd name="connsiteY2" fmla="*/ 0 h 198407"/>
              </a:gdLst>
              <a:ahLst/>
              <a:cxnLst>
                <a:cxn ang="0">
                  <a:pos x="connsiteX0" y="connsiteY0"/>
                </a:cxn>
                <a:cxn ang="0">
                  <a:pos x="connsiteX1" y="connsiteY1"/>
                </a:cxn>
                <a:cxn ang="0">
                  <a:pos x="connsiteX2" y="connsiteY2"/>
                </a:cxn>
              </a:cxnLst>
              <a:rect l="l" t="t" r="r" b="b"/>
              <a:pathLst>
                <a:path w="733245" h="198407">
                  <a:moveTo>
                    <a:pt x="0" y="198407"/>
                  </a:moveTo>
                  <a:lnTo>
                    <a:pt x="37531" y="0"/>
                  </a:lnTo>
                  <a:lnTo>
                    <a:pt x="733245" y="0"/>
                  </a:lnTo>
                </a:path>
              </a:pathLst>
            </a:custGeom>
            <a:noFill/>
            <a:ln w="19050" cap="sq" cmpd="sng" algn="ctr">
              <a:solidFill>
                <a:srgbClr val="EB8C00">
                  <a:lumMod val="60000"/>
                  <a:lumOff val="40000"/>
                </a:srgb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Arial"/>
                <a:ea typeface="+mn-ea"/>
                <a:cs typeface="+mn-cs"/>
              </a:endParaRPr>
            </a:p>
          </p:txBody>
        </p:sp>
        <p:sp>
          <p:nvSpPr>
            <p:cNvPr id="22" name="Rectangle 10">
              <a:extLst>
                <a:ext uri="{FF2B5EF4-FFF2-40B4-BE49-F238E27FC236}">
                  <a16:creationId xmlns:a16="http://schemas.microsoft.com/office/drawing/2014/main" id="{134DCCF3-FFA0-2F88-AF8E-3668A6BDF52B}"/>
                </a:ext>
              </a:extLst>
            </p:cNvPr>
            <p:cNvSpPr>
              <a:spLocks noChangeArrowheads="1"/>
            </p:cNvSpPr>
            <p:nvPr/>
          </p:nvSpPr>
          <p:spPr bwMode="auto">
            <a:xfrm>
              <a:off x="9033847" y="1186311"/>
              <a:ext cx="3550173" cy="107359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fr-FR" sz="1400" b="1">
                  <a:effectLst/>
                  <a:latin typeface="Calibri"/>
                  <a:ea typeface="Times New Roman" panose="02020603050405020304" pitchFamily="18" charset="0"/>
                  <a:cs typeface="Times New Roman"/>
                </a:rPr>
                <a:t>Standardisation</a:t>
              </a:r>
            </a:p>
            <a:p>
              <a:pPr marL="171450" indent="-171450" defTabSz="598725" eaLnBrk="0" hangingPunct="0">
                <a:spcAft>
                  <a:spcPts val="150"/>
                </a:spcAft>
                <a:buFont typeface="Arial" panose="020B0604020202020204" pitchFamily="34" charset="0"/>
                <a:buChar char="•"/>
                <a:defRPr/>
              </a:pPr>
              <a:r>
                <a:rPr lang="en-US" sz="1400" b="1">
                  <a:latin typeface="Calibri"/>
                  <a:ea typeface="Times New Roman" panose="02020603050405020304" pitchFamily="18" charset="0"/>
                  <a:cs typeface="Times New Roman"/>
                </a:rPr>
                <a:t>Policy dialogues</a:t>
              </a:r>
              <a:r>
                <a:rPr lang="en-US" sz="1400" b="1">
                  <a:effectLst/>
                  <a:latin typeface="Calibri"/>
                  <a:ea typeface="Times New Roman" panose="02020603050405020304" pitchFamily="18" charset="0"/>
                  <a:cs typeface="Times New Roman"/>
                </a:rPr>
                <a:t> </a:t>
              </a:r>
            </a:p>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effectLst/>
                  <a:latin typeface="Calibri"/>
                  <a:ea typeface="Times New Roman" panose="02020603050405020304" pitchFamily="18" charset="0"/>
                  <a:cs typeface="Times New Roman"/>
                </a:rPr>
                <a:t>Joint </a:t>
              </a:r>
              <a:r>
                <a:rPr lang="en-US" sz="1400" b="1">
                  <a:latin typeface="Calibri"/>
                  <a:ea typeface="Times New Roman" panose="02020603050405020304" pitchFamily="18" charset="0"/>
                  <a:cs typeface="Times New Roman"/>
                </a:rPr>
                <a:t>programming</a:t>
              </a:r>
              <a:r>
                <a:rPr lang="en-US" sz="1400" b="1">
                  <a:effectLst/>
                  <a:latin typeface="Calibri"/>
                  <a:ea typeface="Times New Roman" panose="02020603050405020304" pitchFamily="18" charset="0"/>
                  <a:cs typeface="Times New Roman"/>
                </a:rPr>
                <a:t> </a:t>
              </a:r>
            </a:p>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effectLst/>
                  <a:latin typeface="Calibri"/>
                  <a:ea typeface="Times New Roman" panose="02020603050405020304" pitchFamily="18" charset="0"/>
                  <a:cs typeface="Times New Roman"/>
                </a:rPr>
                <a:t>Digital education and skills  </a:t>
              </a:r>
              <a:r>
                <a:rPr lang="fr-FR" sz="1400" b="1">
                  <a:effectLst/>
                  <a:latin typeface="Calibri"/>
                  <a:ea typeface="Times New Roman" panose="02020603050405020304" pitchFamily="18" charset="0"/>
                  <a:cs typeface="Times New Roman"/>
                </a:rPr>
                <a:t> </a:t>
              </a:r>
              <a:endParaRPr kumimoji="0" lang="en-GB" sz="1400" b="0" i="0" u="none" strike="noStrike" kern="0" cap="none" spc="0" normalizeH="0" baseline="0" noProof="0">
                <a:ln>
                  <a:noFill/>
                </a:ln>
                <a:solidFill>
                  <a:srgbClr val="000000"/>
                </a:solidFill>
                <a:effectLst/>
                <a:uLnTx/>
                <a:uFillTx/>
                <a:latin typeface="Calibri"/>
                <a:cs typeface="Times New Roman"/>
              </a:endParaRPr>
            </a:p>
          </p:txBody>
        </p:sp>
        <p:sp>
          <p:nvSpPr>
            <p:cNvPr id="23" name="Freeform 110">
              <a:extLst>
                <a:ext uri="{FF2B5EF4-FFF2-40B4-BE49-F238E27FC236}">
                  <a16:creationId xmlns:a16="http://schemas.microsoft.com/office/drawing/2014/main" id="{5A2FAACA-61F8-8EC5-65EE-16C5E913EC56}"/>
                </a:ext>
              </a:extLst>
            </p:cNvPr>
            <p:cNvSpPr/>
            <p:nvPr/>
          </p:nvSpPr>
          <p:spPr>
            <a:xfrm flipH="1" flipV="1">
              <a:off x="1564249" y="2061978"/>
              <a:ext cx="2655896" cy="193060"/>
            </a:xfrm>
            <a:custGeom>
              <a:avLst/>
              <a:gdLst>
                <a:gd name="connsiteX0" fmla="*/ 0 w 733245"/>
                <a:gd name="connsiteY0" fmla="*/ 198407 h 198407"/>
                <a:gd name="connsiteX1" fmla="*/ 198407 w 733245"/>
                <a:gd name="connsiteY1" fmla="*/ 0 h 198407"/>
                <a:gd name="connsiteX2" fmla="*/ 733245 w 733245"/>
                <a:gd name="connsiteY2" fmla="*/ 0 h 198407"/>
                <a:gd name="connsiteX0" fmla="*/ 0 w 733245"/>
                <a:gd name="connsiteY0" fmla="*/ 198407 h 198407"/>
                <a:gd name="connsiteX1" fmla="*/ 37531 w 733245"/>
                <a:gd name="connsiteY1" fmla="*/ 0 h 198407"/>
                <a:gd name="connsiteX2" fmla="*/ 733245 w 733245"/>
                <a:gd name="connsiteY2" fmla="*/ 0 h 198407"/>
              </a:gdLst>
              <a:ahLst/>
              <a:cxnLst>
                <a:cxn ang="0">
                  <a:pos x="connsiteX0" y="connsiteY0"/>
                </a:cxn>
                <a:cxn ang="0">
                  <a:pos x="connsiteX1" y="connsiteY1"/>
                </a:cxn>
                <a:cxn ang="0">
                  <a:pos x="connsiteX2" y="connsiteY2"/>
                </a:cxn>
              </a:cxnLst>
              <a:rect l="l" t="t" r="r" b="b"/>
              <a:pathLst>
                <a:path w="733245" h="198407">
                  <a:moveTo>
                    <a:pt x="0" y="198407"/>
                  </a:moveTo>
                  <a:lnTo>
                    <a:pt x="37531" y="0"/>
                  </a:lnTo>
                  <a:lnTo>
                    <a:pt x="733245" y="0"/>
                  </a:lnTo>
                </a:path>
              </a:pathLst>
            </a:custGeom>
            <a:noFill/>
            <a:ln w="19050" cap="sq" cmpd="sng" algn="ctr">
              <a:solidFill>
                <a:srgbClr val="EB8C00"/>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a:ln>
                  <a:noFill/>
                </a:ln>
                <a:solidFill>
                  <a:srgbClr val="000000"/>
                </a:solidFill>
                <a:effectLst/>
                <a:uLnTx/>
                <a:uFillTx/>
                <a:latin typeface="Arial"/>
                <a:ea typeface="+mn-ea"/>
                <a:cs typeface="+mn-cs"/>
              </a:endParaRPr>
            </a:p>
          </p:txBody>
        </p:sp>
        <p:sp>
          <p:nvSpPr>
            <p:cNvPr id="24" name="Rectangle 10">
              <a:extLst>
                <a:ext uri="{FF2B5EF4-FFF2-40B4-BE49-F238E27FC236}">
                  <a16:creationId xmlns:a16="http://schemas.microsoft.com/office/drawing/2014/main" id="{3D215244-D457-3CA4-5501-6F287FA998CD}"/>
                </a:ext>
              </a:extLst>
            </p:cNvPr>
            <p:cNvSpPr>
              <a:spLocks noChangeArrowheads="1"/>
            </p:cNvSpPr>
            <p:nvPr/>
          </p:nvSpPr>
          <p:spPr bwMode="auto">
            <a:xfrm>
              <a:off x="1606685" y="1184991"/>
              <a:ext cx="2323724" cy="104426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latin typeface="Calibri"/>
                  <a:ea typeface="Calibri"/>
                  <a:cs typeface="Times New Roman"/>
                </a:rPr>
                <a:t>5G and beyond </a:t>
              </a:r>
            </a:p>
            <a:p>
              <a:pPr marL="171450" marR="0" lvl="0" indent="-171450" defTabSz="598725" eaLnBrk="0" fontAlgn="auto" latinLnBrk="0" hangingPunct="0">
                <a:lnSpc>
                  <a:spcPct val="100000"/>
                </a:lnSpc>
                <a:spcBef>
                  <a:spcPts val="0"/>
                </a:spcBef>
                <a:spcAft>
                  <a:spcPts val="150"/>
                </a:spcAft>
                <a:buClrTx/>
                <a:buSzTx/>
                <a:buFont typeface="Arial" panose="020B0604020202020204" pitchFamily="34" charset="0"/>
                <a:buChar char="•"/>
                <a:tabLst/>
                <a:defRPr/>
              </a:pPr>
              <a:r>
                <a:rPr lang="en-US" sz="1400" b="1">
                  <a:latin typeface="Calibri"/>
                  <a:ea typeface="Calibri"/>
                  <a:cs typeface="Times New Roman"/>
                </a:rPr>
                <a:t>Internet of trust and security </a:t>
              </a:r>
            </a:p>
            <a:p>
              <a:pPr marL="171450" indent="-171450" defTabSz="598725" eaLnBrk="0" hangingPunct="0">
                <a:spcAft>
                  <a:spcPts val="150"/>
                </a:spcAft>
                <a:buFont typeface="Arial" panose="020B0604020202020204" pitchFamily="34" charset="0"/>
                <a:buChar char="•"/>
                <a:defRPr/>
              </a:pPr>
              <a:r>
                <a:rPr lang="en-US" sz="1400" b="1">
                  <a:latin typeface="Calibri"/>
                  <a:ea typeface="Calibri"/>
                  <a:cs typeface="Times New Roman"/>
                </a:rPr>
                <a:t>Smart continuum</a:t>
              </a:r>
            </a:p>
          </p:txBody>
        </p:sp>
      </p:grpSp>
    </p:spTree>
    <p:extLst>
      <p:ext uri="{BB962C8B-B14F-4D97-AF65-F5344CB8AC3E}">
        <p14:creationId xmlns:p14="http://schemas.microsoft.com/office/powerpoint/2010/main" val="31547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B2754-556C-1D86-AEF6-1C6DA190E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27531-5604-B220-2C4F-33694F5BAE7F}"/>
              </a:ext>
            </a:extLst>
          </p:cNvPr>
          <p:cNvSpPr>
            <a:spLocks noGrp="1"/>
          </p:cNvSpPr>
          <p:nvPr>
            <p:ph type="title"/>
          </p:nvPr>
        </p:nvSpPr>
        <p:spPr>
          <a:xfrm>
            <a:off x="962385" y="47305"/>
            <a:ext cx="10515600" cy="1152082"/>
          </a:xfrm>
        </p:spPr>
        <p:txBody>
          <a:bodyPr>
            <a:normAutofit/>
          </a:bodyPr>
          <a:lstStyle/>
          <a:p>
            <a:r>
              <a:rPr lang="en-US" sz="2400" spc="-30"/>
              <a:t>Peer advisory network: a trusted network of senior European and Indo-Pacific peers, launch in the INPACE project, continue post-project under ENRICH GLOBAL association (INPACE partner)</a:t>
            </a:r>
            <a:endParaRPr lang="en-CH" sz="2400"/>
          </a:p>
        </p:txBody>
      </p:sp>
      <p:sp>
        <p:nvSpPr>
          <p:cNvPr id="8" name="Slide Number Placeholder 7">
            <a:extLst>
              <a:ext uri="{FF2B5EF4-FFF2-40B4-BE49-F238E27FC236}">
                <a16:creationId xmlns:a16="http://schemas.microsoft.com/office/drawing/2014/main" id="{7DC2F3CE-3E60-EB07-1539-411B3DFB8F4A}"/>
              </a:ext>
            </a:extLst>
          </p:cNvPr>
          <p:cNvSpPr>
            <a:spLocks noGrp="1"/>
          </p:cNvSpPr>
          <p:nvPr>
            <p:ph type="sldNum" sz="quarter" idx="12"/>
          </p:nvPr>
        </p:nvSpPr>
        <p:spPr/>
        <p:txBody>
          <a:bodyPr/>
          <a:lstStyle/>
          <a:p>
            <a:fld id="{8782BFEE-EB8F-DB48-8DE7-FAD35D4F1A54}" type="slidenum">
              <a:rPr lang="en-CH" smtClean="0"/>
              <a:t>9</a:t>
            </a:fld>
            <a:endParaRPr lang="en-CH"/>
          </a:p>
        </p:txBody>
      </p:sp>
      <p:sp>
        <p:nvSpPr>
          <p:cNvPr id="10" name="Footer Placeholder 7">
            <a:extLst>
              <a:ext uri="{FF2B5EF4-FFF2-40B4-BE49-F238E27FC236}">
                <a16:creationId xmlns:a16="http://schemas.microsoft.com/office/drawing/2014/main" id="{140DD011-8093-D589-3847-AC05BE9047AF}"/>
              </a:ext>
            </a:extLst>
          </p:cNvPr>
          <p:cNvSpPr txBox="1">
            <a:spLocks/>
          </p:cNvSpPr>
          <p:nvPr/>
        </p:nvSpPr>
        <p:spPr>
          <a:xfrm>
            <a:off x="4038599" y="651753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12" name="validate-header-base">
            <a:extLst>
              <a:ext uri="{FF2B5EF4-FFF2-40B4-BE49-F238E27FC236}">
                <a16:creationId xmlns:a16="http://schemas.microsoft.com/office/drawing/2014/main" id="{A3D4950A-9299-4E41-2827-F261A10BF80B}"/>
              </a:ext>
            </a:extLst>
          </p:cNvPr>
          <p:cNvSpPr>
            <a:spLocks noGrp="1"/>
          </p:cNvSpPr>
          <p:nvPr/>
        </p:nvSpPr>
        <p:spPr>
          <a:xfrm>
            <a:off x="982980" y="1200066"/>
            <a:ext cx="5011418" cy="496186"/>
          </a:xfrm>
          <a:prstGeom prst="roundRect">
            <a:avLst>
              <a:gd name="adj" fmla="val 0"/>
            </a:avLst>
          </a:prstGeom>
          <a:solidFill>
            <a:srgbClr val="041680"/>
          </a:solidFill>
          <a:ln w="0">
            <a:noFill/>
            <a:prstDash val="solid"/>
          </a:ln>
        </p:spPr>
        <p:txBody>
          <a:bodyPr/>
          <a:lstStyle/>
          <a:p>
            <a:endParaRPr lang="en-GB" sz="1440"/>
          </a:p>
        </p:txBody>
      </p:sp>
      <p:sp>
        <p:nvSpPr>
          <p:cNvPr id="14" name="validate-header-base">
            <a:extLst>
              <a:ext uri="{FF2B5EF4-FFF2-40B4-BE49-F238E27FC236}">
                <a16:creationId xmlns:a16="http://schemas.microsoft.com/office/drawing/2014/main" id="{888F4D5B-5140-A918-4708-DF90813163F1}"/>
              </a:ext>
            </a:extLst>
          </p:cNvPr>
          <p:cNvSpPr>
            <a:spLocks noGrp="1"/>
          </p:cNvSpPr>
          <p:nvPr/>
        </p:nvSpPr>
        <p:spPr>
          <a:xfrm>
            <a:off x="6095999" y="1200065"/>
            <a:ext cx="5113021" cy="496187"/>
          </a:xfrm>
          <a:prstGeom prst="roundRect">
            <a:avLst>
              <a:gd name="adj" fmla="val 0"/>
            </a:avLst>
          </a:prstGeom>
          <a:solidFill>
            <a:srgbClr val="041680"/>
          </a:solidFill>
          <a:ln w="0">
            <a:noFill/>
            <a:prstDash val="solid"/>
          </a:ln>
        </p:spPr>
        <p:txBody>
          <a:bodyPr anchor="ctr"/>
          <a:lstStyle/>
          <a:p>
            <a:endParaRPr lang="en-GB" sz="1440"/>
          </a:p>
        </p:txBody>
      </p:sp>
      <p:sp>
        <p:nvSpPr>
          <p:cNvPr id="17" name="Text 7">
            <a:extLst>
              <a:ext uri="{FF2B5EF4-FFF2-40B4-BE49-F238E27FC236}">
                <a16:creationId xmlns:a16="http://schemas.microsoft.com/office/drawing/2014/main" id="{0001928B-D4DC-A9E5-5026-8B85408E3B7E}"/>
              </a:ext>
            </a:extLst>
          </p:cNvPr>
          <p:cNvSpPr txBox="1"/>
          <p:nvPr/>
        </p:nvSpPr>
        <p:spPr>
          <a:xfrm>
            <a:off x="6108044" y="1726134"/>
            <a:ext cx="5145742" cy="626040"/>
          </a:xfrm>
          <a:prstGeom prst="rect">
            <a:avLst/>
          </a:prstGeom>
          <a:noFill/>
          <a:ln/>
        </p:spPr>
        <p:txBody>
          <a:bodyPr wrap="square" lIns="0" tIns="0" rIns="0" bIns="0" rtlCol="0" anchor="ctr"/>
          <a:lstStyle/>
          <a:p>
            <a:pPr>
              <a:lnSpc>
                <a:spcPct val="106000"/>
              </a:lnSpc>
              <a:spcAft>
                <a:spcPts val="300"/>
              </a:spcAft>
            </a:pPr>
            <a:r>
              <a:rPr lang="en-US" sz="1200" b="1" spc="80">
                <a:solidFill>
                  <a:srgbClr val="046938"/>
                </a:solidFill>
              </a:rPr>
              <a:t>WHO IT IS FOR</a:t>
            </a:r>
            <a:br>
              <a:rPr lang="en-US" sz="1200"/>
            </a:br>
            <a:r>
              <a:rPr lang="en-US" sz="1200">
                <a:solidFill>
                  <a:srgbClr val="58595B"/>
                </a:solidFill>
                <a:ea typeface="Aptos" pitchFamily="34" charset="-122"/>
                <a:cs typeface="Aptos" pitchFamily="34" charset="-120"/>
              </a:rPr>
              <a:t>Project coordinators   ·   Senior researchers &amp; RTOs   ·   Companies &amp; SMEs   ·   Standards &amp; policy experts</a:t>
            </a:r>
            <a:endParaRPr lang="en-US" sz="1200"/>
          </a:p>
        </p:txBody>
      </p:sp>
      <p:sp>
        <p:nvSpPr>
          <p:cNvPr id="24" name="Content Placeholder 23">
            <a:extLst>
              <a:ext uri="{FF2B5EF4-FFF2-40B4-BE49-F238E27FC236}">
                <a16:creationId xmlns:a16="http://schemas.microsoft.com/office/drawing/2014/main" id="{36B30DD4-4181-66CB-E8A1-ABF2E62D1BE0}"/>
              </a:ext>
            </a:extLst>
          </p:cNvPr>
          <p:cNvSpPr>
            <a:spLocks noGrp="1"/>
          </p:cNvSpPr>
          <p:nvPr>
            <p:ph sz="half" idx="2"/>
          </p:nvPr>
        </p:nvSpPr>
        <p:spPr>
          <a:xfrm>
            <a:off x="938211" y="1819789"/>
            <a:ext cx="5157787" cy="3311679"/>
          </a:xfrm>
        </p:spPr>
        <p:txBody>
          <a:bodyPr>
            <a:noAutofit/>
          </a:bodyPr>
          <a:lstStyle/>
          <a:p>
            <a:pPr marL="115200" indent="-115200">
              <a:lnSpc>
                <a:spcPct val="104000"/>
              </a:lnSpc>
              <a:spcBef>
                <a:spcPts val="0"/>
              </a:spcBef>
              <a:spcAft>
                <a:spcPts val="1300"/>
              </a:spcAft>
              <a:buClr>
                <a:srgbClr val="0047A0"/>
              </a:buClr>
              <a:buSzPct val="68000"/>
              <a:buFont typeface="Arial" pitchFamily="34" charset="0"/>
              <a:buChar char="■"/>
            </a:pPr>
            <a:r>
              <a:rPr lang="en-US" sz="1600" b="1">
                <a:solidFill>
                  <a:srgbClr val="0C0C0C"/>
                </a:solidFill>
                <a:ea typeface="Aptos" pitchFamily="34" charset="-122"/>
                <a:cs typeface="Aptos" pitchFamily="34" charset="-120"/>
              </a:rPr>
              <a:t>Peers of comparable experience</a:t>
            </a:r>
            <a:br>
              <a:rPr lang="en-US" sz="1800" b="1">
                <a:solidFill>
                  <a:srgbClr val="17223C"/>
                </a:solidFill>
                <a:ea typeface="Aptos" pitchFamily="34" charset="-122"/>
                <a:cs typeface="Aptos" pitchFamily="34" charset="-120"/>
              </a:rPr>
            </a:br>
            <a:r>
              <a:rPr lang="en-US" sz="1400">
                <a:solidFill>
                  <a:srgbClr val="58595B"/>
                </a:solidFill>
                <a:ea typeface="Aptos" pitchFamily="34" charset="-122"/>
                <a:cs typeface="Aptos" pitchFamily="34" charset="-120"/>
              </a:rPr>
              <a:t>Coordinators, senior researchers and industry experts with proven experience, e.g. in EU projects.</a:t>
            </a:r>
            <a:endParaRPr lang="en-US" sz="1800"/>
          </a:p>
          <a:p>
            <a:pPr marL="115200" indent="-115200">
              <a:lnSpc>
                <a:spcPct val="104000"/>
              </a:lnSpc>
              <a:spcBef>
                <a:spcPts val="0"/>
              </a:spcBef>
              <a:spcAft>
                <a:spcPts val="1300"/>
              </a:spcAft>
              <a:buClr>
                <a:srgbClr val="0047A0"/>
              </a:buClr>
              <a:buSzPct val="68000"/>
              <a:buFont typeface="Arial" pitchFamily="34" charset="0"/>
              <a:buChar char="■"/>
            </a:pPr>
            <a:r>
              <a:rPr lang="en-US" sz="1600" b="1">
                <a:solidFill>
                  <a:srgbClr val="0C0C0C"/>
                </a:solidFill>
                <a:ea typeface="Aptos" pitchFamily="34" charset="-122"/>
                <a:cs typeface="Aptos" pitchFamily="34" charset="-120"/>
              </a:rPr>
              <a:t>Doors beyond one’s own field</a:t>
            </a:r>
            <a:br>
              <a:rPr lang="en-US" sz="1800" b="1">
                <a:solidFill>
                  <a:srgbClr val="17223C"/>
                </a:solidFill>
                <a:ea typeface="Aptos" pitchFamily="34" charset="-122"/>
                <a:cs typeface="Aptos" pitchFamily="34" charset="-120"/>
              </a:rPr>
            </a:br>
            <a:r>
              <a:rPr lang="en-US" sz="1400">
                <a:solidFill>
                  <a:srgbClr val="58595B"/>
                </a:solidFill>
                <a:ea typeface="Aptos" pitchFamily="34" charset="-122"/>
                <a:cs typeface="Aptos" pitchFamily="34" charset="-120"/>
              </a:rPr>
              <a:t>Senior peers know their topic well; the network opens trusted contacts in other sectors and countries.</a:t>
            </a:r>
            <a:endParaRPr lang="en-US" sz="1800"/>
          </a:p>
          <a:p>
            <a:pPr marL="115200" indent="-115200">
              <a:lnSpc>
                <a:spcPct val="104000"/>
              </a:lnSpc>
              <a:spcBef>
                <a:spcPts val="0"/>
              </a:spcBef>
              <a:spcAft>
                <a:spcPts val="1300"/>
              </a:spcAft>
              <a:buClr>
                <a:srgbClr val="0047A0"/>
              </a:buClr>
              <a:buSzPct val="68000"/>
              <a:buFont typeface="Arial" pitchFamily="34" charset="0"/>
              <a:buChar char="■"/>
            </a:pPr>
            <a:r>
              <a:rPr lang="en-US" sz="1600" b="1">
                <a:solidFill>
                  <a:srgbClr val="0C0C0C"/>
                </a:solidFill>
                <a:ea typeface="Aptos" pitchFamily="34" charset="-122"/>
                <a:cs typeface="Aptos" pitchFamily="34" charset="-120"/>
              </a:rPr>
              <a:t>A concrete question, a short exchange</a:t>
            </a:r>
            <a:br>
              <a:rPr lang="en-US" sz="1800" b="1">
                <a:solidFill>
                  <a:srgbClr val="17223C"/>
                </a:solidFill>
                <a:ea typeface="Aptos" pitchFamily="34" charset="-122"/>
                <a:cs typeface="Aptos" pitchFamily="34" charset="-120"/>
              </a:rPr>
            </a:br>
            <a:r>
              <a:rPr lang="en-US" sz="1400">
                <a:solidFill>
                  <a:srgbClr val="58595B"/>
                </a:solidFill>
                <a:ea typeface="Aptos" pitchFamily="34" charset="-122"/>
                <a:cs typeface="Aptos" pitchFamily="34" charset="-120"/>
              </a:rPr>
              <a:t>A few minutes of orientation, a referral or the right introduction, on topics the peer chooses.</a:t>
            </a:r>
            <a:endParaRPr lang="en-US" sz="1800"/>
          </a:p>
          <a:p>
            <a:pPr marL="115200" indent="-115200">
              <a:lnSpc>
                <a:spcPct val="104000"/>
              </a:lnSpc>
              <a:spcBef>
                <a:spcPts val="0"/>
              </a:spcBef>
              <a:spcAft>
                <a:spcPts val="1300"/>
              </a:spcAft>
              <a:buClr>
                <a:srgbClr val="0047A0"/>
              </a:buClr>
              <a:buSzPct val="68000"/>
              <a:buFont typeface="Arial" pitchFamily="34" charset="0"/>
              <a:buChar char="■"/>
            </a:pPr>
            <a:r>
              <a:rPr lang="en-US" sz="1600" b="1">
                <a:solidFill>
                  <a:srgbClr val="0C0C0C"/>
                </a:solidFill>
                <a:ea typeface="Aptos" pitchFamily="34" charset="-122"/>
                <a:cs typeface="Aptos" pitchFamily="34" charset="-120"/>
              </a:rPr>
              <a:t>Projects through trusted channels</a:t>
            </a:r>
            <a:br>
              <a:rPr lang="en-US" sz="1800" b="1">
                <a:solidFill>
                  <a:srgbClr val="17223C"/>
                </a:solidFill>
                <a:ea typeface="Aptos" pitchFamily="34" charset="-122"/>
                <a:cs typeface="Aptos" pitchFamily="34" charset="-120"/>
              </a:rPr>
            </a:br>
            <a:r>
              <a:rPr lang="en-US" sz="1400">
                <a:solidFill>
                  <a:srgbClr val="58595B"/>
                </a:solidFill>
                <a:ea typeface="Aptos" pitchFamily="34" charset="-122"/>
                <a:cs typeface="Aptos" pitchFamily="34" charset="-120"/>
              </a:rPr>
              <a:t>Consortia, partners and testbeds reached through peers who have done it before.</a:t>
            </a:r>
            <a:endParaRPr lang="en-US" sz="1800"/>
          </a:p>
        </p:txBody>
      </p:sp>
      <p:sp>
        <p:nvSpPr>
          <p:cNvPr id="16" name="validate-heading">
            <a:extLst>
              <a:ext uri="{FF2B5EF4-FFF2-40B4-BE49-F238E27FC236}">
                <a16:creationId xmlns:a16="http://schemas.microsoft.com/office/drawing/2014/main" id="{2E09D014-4AB1-FA88-9A02-A6C68804977A}"/>
              </a:ext>
            </a:extLst>
          </p:cNvPr>
          <p:cNvSpPr>
            <a:spLocks noGrp="1"/>
          </p:cNvSpPr>
          <p:nvPr/>
        </p:nvSpPr>
        <p:spPr>
          <a:xfrm>
            <a:off x="1138027" y="1277159"/>
            <a:ext cx="4498768" cy="342000"/>
          </a:xfrm>
          <a:prstGeom prst="rect">
            <a:avLst/>
          </a:prstGeom>
        </p:spPr>
        <p:txBody>
          <a:bodyPr vert="horz" wrap="square" lIns="0" tIns="7200" rIns="21600" bIns="7200" rtlCol="0" anchor="ctr">
            <a:noAutofit/>
          </a:bodyPr>
          <a:lstStyle/>
          <a:p>
            <a:pPr>
              <a:buSzPct val="120000"/>
            </a:pPr>
            <a:r>
              <a:rPr lang="en-US" sz="1600" b="1">
                <a:solidFill>
                  <a:schemeClr val="bg1"/>
                </a:solidFill>
                <a:latin typeface="Arial"/>
              </a:rPr>
              <a:t>WHAT THE NETWORK WILL OFFER</a:t>
            </a:r>
            <a:endParaRPr sz="1600">
              <a:solidFill>
                <a:srgbClr val="58595B"/>
              </a:solidFill>
              <a:latin typeface="Arial"/>
            </a:endParaRPr>
          </a:p>
        </p:txBody>
      </p:sp>
      <p:sp>
        <p:nvSpPr>
          <p:cNvPr id="19" name="validate-heading">
            <a:extLst>
              <a:ext uri="{FF2B5EF4-FFF2-40B4-BE49-F238E27FC236}">
                <a16:creationId xmlns:a16="http://schemas.microsoft.com/office/drawing/2014/main" id="{C051C89E-74DA-3B8A-8ED7-80039B79C75C}"/>
              </a:ext>
            </a:extLst>
          </p:cNvPr>
          <p:cNvSpPr>
            <a:spLocks noGrp="1"/>
          </p:cNvSpPr>
          <p:nvPr/>
        </p:nvSpPr>
        <p:spPr>
          <a:xfrm>
            <a:off x="6240780" y="1266078"/>
            <a:ext cx="4509034" cy="342000"/>
          </a:xfrm>
          <a:prstGeom prst="rect">
            <a:avLst/>
          </a:prstGeom>
        </p:spPr>
        <p:txBody>
          <a:bodyPr vert="horz" wrap="square" lIns="0" tIns="7200" rIns="21600" bIns="7200" rtlCol="0" anchor="ctr">
            <a:noAutofit/>
          </a:bodyPr>
          <a:lstStyle/>
          <a:p>
            <a:pPr>
              <a:buSzPct val="120000"/>
            </a:pPr>
            <a:r>
              <a:rPr lang="en-US" sz="1600" b="1">
                <a:solidFill>
                  <a:schemeClr val="bg1"/>
                </a:solidFill>
                <a:latin typeface="Arial"/>
              </a:rPr>
              <a:t>A CLEAR SCOPE</a:t>
            </a:r>
            <a:endParaRPr sz="1600">
              <a:solidFill>
                <a:srgbClr val="58595B"/>
              </a:solidFill>
              <a:latin typeface="Arial"/>
            </a:endParaRPr>
          </a:p>
        </p:txBody>
      </p:sp>
      <p:sp>
        <p:nvSpPr>
          <p:cNvPr id="13" name="Rectangle 12">
            <a:extLst>
              <a:ext uri="{FF2B5EF4-FFF2-40B4-BE49-F238E27FC236}">
                <a16:creationId xmlns:a16="http://schemas.microsoft.com/office/drawing/2014/main" id="{1458422A-BFF2-48E6-7130-62E06408D394}"/>
              </a:ext>
            </a:extLst>
          </p:cNvPr>
          <p:cNvSpPr/>
          <p:nvPr/>
        </p:nvSpPr>
        <p:spPr>
          <a:xfrm>
            <a:off x="6116256" y="2457800"/>
            <a:ext cx="2494344" cy="477576"/>
          </a:xfrm>
          <a:prstGeom prst="rect">
            <a:avLst/>
          </a:prstGeom>
          <a:solidFill>
            <a:srgbClr val="0047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 29">
            <a:extLst>
              <a:ext uri="{FF2B5EF4-FFF2-40B4-BE49-F238E27FC236}">
                <a16:creationId xmlns:a16="http://schemas.microsoft.com/office/drawing/2014/main" id="{8751AA33-C291-22CD-73D2-8F83134F5C28}"/>
              </a:ext>
            </a:extLst>
          </p:cNvPr>
          <p:cNvSpPr txBox="1"/>
          <p:nvPr/>
        </p:nvSpPr>
        <p:spPr>
          <a:xfrm>
            <a:off x="6224256" y="2516588"/>
            <a:ext cx="2227928" cy="360000"/>
          </a:xfrm>
          <a:prstGeom prst="rect">
            <a:avLst/>
          </a:prstGeom>
          <a:noFill/>
          <a:ln/>
        </p:spPr>
        <p:txBody>
          <a:bodyPr wrap="square" lIns="0" tIns="7200" rIns="21600" bIns="7200" rtlCol="0" anchor="ctr">
            <a:noAutofit/>
          </a:bodyPr>
          <a:lstStyle/>
          <a:p>
            <a:pPr marL="0" indent="0" algn="l">
              <a:lnSpc>
                <a:spcPct val="92000"/>
              </a:lnSpc>
              <a:spcBef>
                <a:spcPts val="0"/>
              </a:spcBef>
              <a:spcAft>
                <a:spcPts val="0"/>
              </a:spcAft>
              <a:buNone/>
            </a:pPr>
            <a:r>
              <a:rPr lang="en-US" sz="1000" b="1" spc="40">
                <a:solidFill>
                  <a:srgbClr val="FFFFFF"/>
                </a:solidFill>
                <a:latin typeface="Arial"/>
                <a:ea typeface="Aptos" pitchFamily="34" charset="-122"/>
                <a:cs typeface="Aptos" pitchFamily="34" charset="-120"/>
              </a:rPr>
              <a:t>IN SCOPE:</a:t>
            </a:r>
            <a:br>
              <a:rPr lang="en-US" sz="1000" b="1" spc="40">
                <a:solidFill>
                  <a:srgbClr val="FFFFFF"/>
                </a:solidFill>
                <a:latin typeface="Arial"/>
                <a:ea typeface="Aptos" pitchFamily="34" charset="-122"/>
                <a:cs typeface="Aptos" pitchFamily="34" charset="-120"/>
              </a:rPr>
            </a:br>
            <a:r>
              <a:rPr lang="en-US" sz="1000" b="1" spc="40">
                <a:solidFill>
                  <a:srgbClr val="FFFFFF"/>
                </a:solidFill>
                <a:latin typeface="Arial"/>
                <a:ea typeface="Aptos" pitchFamily="34" charset="-122"/>
                <a:cs typeface="Aptos" pitchFamily="34" charset="-120"/>
              </a:rPr>
              <a:t>PEER ADVISORY</a:t>
            </a:r>
            <a:endParaRPr lang="en-US" sz="1600"/>
          </a:p>
        </p:txBody>
      </p:sp>
      <p:sp>
        <p:nvSpPr>
          <p:cNvPr id="21" name="Rectangle 20">
            <a:extLst>
              <a:ext uri="{FF2B5EF4-FFF2-40B4-BE49-F238E27FC236}">
                <a16:creationId xmlns:a16="http://schemas.microsoft.com/office/drawing/2014/main" id="{20AD1667-B1AB-EF5F-86B3-4BDC39F815AE}"/>
              </a:ext>
            </a:extLst>
          </p:cNvPr>
          <p:cNvSpPr/>
          <p:nvPr/>
        </p:nvSpPr>
        <p:spPr>
          <a:xfrm>
            <a:off x="8674768" y="2457800"/>
            <a:ext cx="2534252" cy="477576"/>
          </a:xfrm>
          <a:prstGeom prst="rect">
            <a:avLst/>
          </a:prstGeom>
          <a:solidFill>
            <a:srgbClr val="E971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 29">
            <a:extLst>
              <a:ext uri="{FF2B5EF4-FFF2-40B4-BE49-F238E27FC236}">
                <a16:creationId xmlns:a16="http://schemas.microsoft.com/office/drawing/2014/main" id="{FCE085C6-EF44-183B-BCBA-3D96A868B50C}"/>
              </a:ext>
            </a:extLst>
          </p:cNvPr>
          <p:cNvSpPr txBox="1"/>
          <p:nvPr/>
        </p:nvSpPr>
        <p:spPr>
          <a:xfrm>
            <a:off x="8733363" y="2516588"/>
            <a:ext cx="2417063" cy="360000"/>
          </a:xfrm>
          <a:prstGeom prst="rect">
            <a:avLst/>
          </a:prstGeom>
          <a:noFill/>
          <a:ln/>
        </p:spPr>
        <p:txBody>
          <a:bodyPr wrap="square" lIns="0" tIns="7200" rIns="21600" bIns="7200" rtlCol="0" anchor="ctr">
            <a:noAutofit/>
          </a:bodyPr>
          <a:lstStyle/>
          <a:p>
            <a:pPr marL="0" indent="0" algn="l">
              <a:lnSpc>
                <a:spcPct val="92000"/>
              </a:lnSpc>
              <a:spcBef>
                <a:spcPts val="0"/>
              </a:spcBef>
              <a:spcAft>
                <a:spcPts val="0"/>
              </a:spcAft>
              <a:buNone/>
            </a:pPr>
            <a:r>
              <a:rPr lang="en-US" sz="1000" b="1" spc="40">
                <a:solidFill>
                  <a:srgbClr val="FFFFFF"/>
                </a:solidFill>
                <a:latin typeface="Arial"/>
                <a:ea typeface="Aptos" pitchFamily="34" charset="-122"/>
                <a:cs typeface="Aptos" pitchFamily="34" charset="-120"/>
              </a:rPr>
              <a:t>HANDLED BY OTHER MECHANISMS</a:t>
            </a:r>
            <a:endParaRPr lang="en-US" sz="1600"/>
          </a:p>
        </p:txBody>
      </p:sp>
      <p:sp>
        <p:nvSpPr>
          <p:cNvPr id="27" name="Content Placeholder 3">
            <a:extLst>
              <a:ext uri="{FF2B5EF4-FFF2-40B4-BE49-F238E27FC236}">
                <a16:creationId xmlns:a16="http://schemas.microsoft.com/office/drawing/2014/main" id="{5C751F42-44F1-9201-826A-6BB89C76E283}"/>
              </a:ext>
            </a:extLst>
          </p:cNvPr>
          <p:cNvSpPr txBox="1">
            <a:spLocks/>
          </p:cNvSpPr>
          <p:nvPr/>
        </p:nvSpPr>
        <p:spPr>
          <a:xfrm>
            <a:off x="6116256" y="2971184"/>
            <a:ext cx="2402102" cy="2386800"/>
          </a:xfrm>
          <a:prstGeom prst="rect">
            <a:avLst/>
          </a:prstGeom>
        </p:spPr>
        <p:txBody>
          <a:bodyPr vert="horz" wrap="square" lIns="0" tIns="7200" rIns="21600" bIns="7200" rtlCol="0" anchor="t">
            <a:noAutofit/>
          </a:bodyPr>
          <a:lstStyle>
            <a:lvl1pPr marL="228600" indent="-228600" algn="l" defTabSz="914400" rtl="0" eaLnBrk="1" latinLnBrk="0" hangingPunct="1">
              <a:lnSpc>
                <a:spcPct val="90000"/>
              </a:lnSpc>
              <a:spcBef>
                <a:spcPts val="1000"/>
              </a:spcBef>
              <a:buSzPct val="120000"/>
              <a:buFontTx/>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algn="l">
              <a:lnSpc>
                <a:spcPct val="105000"/>
              </a:lnSpc>
              <a:spcBef>
                <a:spcPts val="0"/>
              </a:spcBef>
              <a:spcAft>
                <a:spcPts val="600"/>
              </a:spcAft>
              <a:buClr>
                <a:srgbClr val="0047A0"/>
              </a:buClr>
              <a:buSzPct val="68000"/>
              <a:buFont typeface="Arial" pitchFamily="34" charset="0"/>
              <a:buChar char="■"/>
            </a:pPr>
            <a:r>
              <a:rPr lang="en-US" sz="1200" b="0">
                <a:solidFill>
                  <a:srgbClr val="0C0C0C"/>
                </a:solidFill>
                <a:latin typeface="Arial"/>
              </a:rPr>
              <a:t>Trusted partner search among experienced peers</a:t>
            </a:r>
          </a:p>
          <a:p>
            <a:pPr marL="108000" indent="-108000" algn="l">
              <a:lnSpc>
                <a:spcPct val="105000"/>
              </a:lnSpc>
              <a:spcBef>
                <a:spcPts val="0"/>
              </a:spcBef>
              <a:spcAft>
                <a:spcPts val="600"/>
              </a:spcAft>
              <a:buClr>
                <a:srgbClr val="0047A0"/>
              </a:buClr>
              <a:buSzPct val="68000"/>
              <a:buFont typeface="Arial" pitchFamily="34" charset="0"/>
              <a:buChar char="■"/>
            </a:pPr>
            <a:r>
              <a:rPr lang="en-US" sz="1200" b="0">
                <a:solidFill>
                  <a:srgbClr val="0C0C0C"/>
                </a:solidFill>
                <a:latin typeface="Arial"/>
              </a:rPr>
              <a:t>Access to consortia and projects in other sectors and countries</a:t>
            </a:r>
          </a:p>
          <a:p>
            <a:pPr marL="108000" indent="-108000" algn="l">
              <a:lnSpc>
                <a:spcPct val="105000"/>
              </a:lnSpc>
              <a:spcBef>
                <a:spcPts val="0"/>
              </a:spcBef>
              <a:spcAft>
                <a:spcPts val="600"/>
              </a:spcAft>
              <a:buClr>
                <a:srgbClr val="0047A0"/>
              </a:buClr>
              <a:buSzPct val="68000"/>
              <a:buFont typeface="Arial" pitchFamily="34" charset="0"/>
              <a:buChar char="■"/>
            </a:pPr>
            <a:r>
              <a:rPr lang="en-US" sz="1200" b="0">
                <a:solidFill>
                  <a:srgbClr val="0C0C0C"/>
                </a:solidFill>
                <a:latin typeface="Arial"/>
              </a:rPr>
              <a:t>Orientation on standards, regulation and market entry</a:t>
            </a:r>
          </a:p>
          <a:p>
            <a:pPr marL="108000" indent="-108000" algn="l">
              <a:lnSpc>
                <a:spcPct val="105000"/>
              </a:lnSpc>
              <a:spcBef>
                <a:spcPts val="0"/>
              </a:spcBef>
              <a:spcAft>
                <a:spcPts val="600"/>
              </a:spcAft>
              <a:buClr>
                <a:srgbClr val="0047A0"/>
              </a:buClr>
              <a:buSzPct val="68000"/>
              <a:buFont typeface="Arial" pitchFamily="34" charset="0"/>
              <a:buChar char="■"/>
            </a:pPr>
            <a:r>
              <a:rPr lang="en-US" sz="1200" b="0">
                <a:solidFill>
                  <a:srgbClr val="0C0C0C"/>
                </a:solidFill>
                <a:latin typeface="Arial"/>
              </a:rPr>
              <a:t>Senior-to-senior exchange across Europe and the Indo-Pacific</a:t>
            </a:r>
            <a:endParaRPr lang="en-CH" sz="1200"/>
          </a:p>
        </p:txBody>
      </p:sp>
      <p:sp>
        <p:nvSpPr>
          <p:cNvPr id="29" name="Content Placeholder 3">
            <a:extLst>
              <a:ext uri="{FF2B5EF4-FFF2-40B4-BE49-F238E27FC236}">
                <a16:creationId xmlns:a16="http://schemas.microsoft.com/office/drawing/2014/main" id="{1EFA732B-4844-BBE1-E04C-ADA192BCF1D6}"/>
              </a:ext>
            </a:extLst>
          </p:cNvPr>
          <p:cNvSpPr txBox="1">
            <a:spLocks/>
          </p:cNvSpPr>
          <p:nvPr/>
        </p:nvSpPr>
        <p:spPr>
          <a:xfrm>
            <a:off x="8674768" y="2971183"/>
            <a:ext cx="2534252" cy="2562815"/>
          </a:xfrm>
          <a:prstGeom prst="rect">
            <a:avLst/>
          </a:prstGeom>
        </p:spPr>
        <p:txBody>
          <a:bodyPr vert="horz" wrap="square" lIns="0" tIns="7200" rIns="21600" bIns="7200" rtlCol="0" anchor="t">
            <a:noAutofit/>
          </a:bodyPr>
          <a:lstStyle>
            <a:lvl1pPr marL="228600" indent="-228600" algn="l" defTabSz="914400" rtl="0" eaLnBrk="1" latinLnBrk="0" hangingPunct="1">
              <a:lnSpc>
                <a:spcPct val="90000"/>
              </a:lnSpc>
              <a:spcBef>
                <a:spcPts val="1000"/>
              </a:spcBef>
              <a:buSzPct val="120000"/>
              <a:buFontTx/>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algn="l">
              <a:lnSpc>
                <a:spcPct val="105000"/>
              </a:lnSpc>
              <a:spcBef>
                <a:spcPts val="0"/>
              </a:spcBef>
              <a:spcAft>
                <a:spcPts val="600"/>
              </a:spcAft>
              <a:buClr>
                <a:srgbClr val="E97132"/>
              </a:buClr>
              <a:buSzPct val="68000"/>
              <a:buFont typeface="Arial" pitchFamily="34" charset="0"/>
              <a:buChar char="■"/>
            </a:pPr>
            <a:r>
              <a:rPr lang="en-US" sz="1200" b="0">
                <a:solidFill>
                  <a:srgbClr val="0C0C0C"/>
                </a:solidFill>
                <a:latin typeface="Arial"/>
              </a:rPr>
              <a:t>Coaching of young or inexperienced actors (</a:t>
            </a:r>
            <a:r>
              <a:rPr lang="en-US" sz="1200">
                <a:solidFill>
                  <a:srgbClr val="0C0C0C"/>
                </a:solidFill>
                <a:latin typeface="Arial"/>
              </a:rPr>
              <a:t>NCPs </a:t>
            </a:r>
            <a:r>
              <a:rPr lang="en-US" sz="1200" err="1">
                <a:solidFill>
                  <a:srgbClr val="0C0C0C"/>
                </a:solidFill>
                <a:latin typeface="Arial"/>
              </a:rPr>
              <a:t>etc</a:t>
            </a:r>
            <a:r>
              <a:rPr lang="en-US" sz="1200">
                <a:solidFill>
                  <a:srgbClr val="0C0C0C"/>
                </a:solidFill>
                <a:latin typeface="Arial"/>
              </a:rPr>
              <a:t>): they also could be involved through their supervisors and senior experienced </a:t>
            </a:r>
            <a:r>
              <a:rPr lang="en-US" sz="1200" err="1">
                <a:solidFill>
                  <a:srgbClr val="0C0C0C"/>
                </a:solidFill>
                <a:latin typeface="Arial"/>
              </a:rPr>
              <a:t>specialiists</a:t>
            </a:r>
            <a:endParaRPr lang="en-US" sz="1200" b="0">
              <a:solidFill>
                <a:srgbClr val="0C0C0C"/>
              </a:solidFill>
              <a:latin typeface="Arial"/>
            </a:endParaRPr>
          </a:p>
          <a:p>
            <a:pPr marL="108000" indent="-108000" algn="l">
              <a:lnSpc>
                <a:spcPct val="105000"/>
              </a:lnSpc>
              <a:spcBef>
                <a:spcPts val="0"/>
              </a:spcBef>
              <a:spcAft>
                <a:spcPts val="600"/>
              </a:spcAft>
              <a:buClr>
                <a:srgbClr val="E97132"/>
              </a:buClr>
              <a:buSzPct val="68000"/>
              <a:buFont typeface="Arial" pitchFamily="34" charset="0"/>
              <a:buChar char="■"/>
            </a:pPr>
            <a:r>
              <a:rPr lang="en-US" sz="1200" b="0">
                <a:solidFill>
                  <a:srgbClr val="0C0C0C"/>
                </a:solidFill>
                <a:latin typeface="Arial"/>
              </a:rPr>
              <a:t>Horizon Europe training and “how it works” questions (NCPs)</a:t>
            </a:r>
          </a:p>
          <a:p>
            <a:pPr marL="108000" indent="-108000" algn="l">
              <a:lnSpc>
                <a:spcPct val="105000"/>
              </a:lnSpc>
              <a:spcBef>
                <a:spcPts val="0"/>
              </a:spcBef>
              <a:spcAft>
                <a:spcPts val="600"/>
              </a:spcAft>
              <a:buClr>
                <a:srgbClr val="E97132"/>
              </a:buClr>
              <a:buSzPct val="68000"/>
              <a:buFont typeface="Arial" pitchFamily="34" charset="0"/>
              <a:buChar char="■"/>
            </a:pPr>
            <a:r>
              <a:rPr lang="en-US" sz="1200" b="0">
                <a:solidFill>
                  <a:srgbClr val="0C0C0C"/>
                </a:solidFill>
                <a:latin typeface="Arial"/>
              </a:rPr>
              <a:t>Reviews of proposals or concepts</a:t>
            </a:r>
          </a:p>
          <a:p>
            <a:pPr marL="108000" indent="-108000" algn="l">
              <a:lnSpc>
                <a:spcPct val="105000"/>
              </a:lnSpc>
              <a:spcBef>
                <a:spcPts val="0"/>
              </a:spcBef>
              <a:spcAft>
                <a:spcPts val="600"/>
              </a:spcAft>
              <a:buClr>
                <a:srgbClr val="E97132"/>
              </a:buClr>
              <a:buSzPct val="68000"/>
              <a:buFont typeface="Arial" pitchFamily="34" charset="0"/>
              <a:buChar char="■"/>
            </a:pPr>
            <a:r>
              <a:rPr lang="en-US" sz="1200" b="0" err="1">
                <a:solidFill>
                  <a:srgbClr val="0C0C0C"/>
                </a:solidFill>
                <a:latin typeface="Arial"/>
              </a:rPr>
              <a:t>Specialised</a:t>
            </a:r>
            <a:r>
              <a:rPr lang="en-US" sz="1200" b="0">
                <a:solidFill>
                  <a:srgbClr val="0C0C0C"/>
                </a:solidFill>
                <a:latin typeface="Arial"/>
              </a:rPr>
              <a:t> expert support (separate service)</a:t>
            </a:r>
            <a:endParaRPr lang="en-CH" sz="1200"/>
          </a:p>
        </p:txBody>
      </p:sp>
      <p:sp>
        <p:nvSpPr>
          <p:cNvPr id="31" name="Rectangle 30">
            <a:extLst>
              <a:ext uri="{FF2B5EF4-FFF2-40B4-BE49-F238E27FC236}">
                <a16:creationId xmlns:a16="http://schemas.microsoft.com/office/drawing/2014/main" id="{77FCA63D-5914-39CC-4B72-C7F2D62BF250}"/>
              </a:ext>
            </a:extLst>
          </p:cNvPr>
          <p:cNvSpPr/>
          <p:nvPr/>
        </p:nvSpPr>
        <p:spPr>
          <a:xfrm>
            <a:off x="987774" y="5629501"/>
            <a:ext cx="10149414" cy="726351"/>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decision-label">
            <a:extLst>
              <a:ext uri="{FF2B5EF4-FFF2-40B4-BE49-F238E27FC236}">
                <a16:creationId xmlns:a16="http://schemas.microsoft.com/office/drawing/2014/main" id="{1C0B4D70-4F32-EEFC-0605-FD65D076E3E2}"/>
              </a:ext>
            </a:extLst>
          </p:cNvPr>
          <p:cNvSpPr>
            <a:spLocks noGrp="1"/>
          </p:cNvSpPr>
          <p:nvPr/>
        </p:nvSpPr>
        <p:spPr>
          <a:xfrm>
            <a:off x="986572" y="5629502"/>
            <a:ext cx="2123999" cy="726350"/>
          </a:xfrm>
          <a:prstGeom prst="roundRect">
            <a:avLst>
              <a:gd name="adj" fmla="val 0"/>
            </a:avLst>
          </a:prstGeom>
          <a:solidFill>
            <a:srgbClr val="0F64BE"/>
          </a:solidFill>
          <a:ln w="0">
            <a:noFill/>
            <a:prstDash val="solid"/>
          </a:ln>
        </p:spPr>
        <p:txBody>
          <a:bodyPr wrap="square" lIns="0" tIns="7200" rIns="21600" bIns="7200" anchor="ctr">
            <a:noAutofit/>
          </a:bodyPr>
          <a:lstStyle/>
          <a:p>
            <a:pPr marL="0" indent="0" algn="ctr">
              <a:lnSpc>
                <a:spcPct val="95000"/>
              </a:lnSpc>
              <a:spcBef>
                <a:spcPts val="0"/>
              </a:spcBef>
              <a:spcAft>
                <a:spcPts val="0"/>
              </a:spcAft>
              <a:buNone/>
              <a:defRPr sz="1650" b="1">
                <a:solidFill>
                  <a:srgbClr val="B9D0FF"/>
                </a:solidFill>
                <a:latin typeface="Aptos"/>
                <a:ea typeface="Aptos"/>
                <a:cs typeface="Aptos"/>
              </a:defRPr>
            </a:pPr>
            <a:r>
              <a:rPr lang="en-US" sz="1050" b="1" spc="80">
                <a:solidFill>
                  <a:srgbClr val="FFFFFF"/>
                </a:solidFill>
                <a:latin typeface="Arial"/>
                <a:ea typeface="Aptos"/>
                <a:cs typeface="Aptos"/>
              </a:rPr>
              <a:t>CORE PROPOSITION</a:t>
            </a:r>
            <a:endParaRPr sz="1400" b="1">
              <a:solidFill>
                <a:srgbClr val="B9D0FF"/>
              </a:solidFill>
              <a:latin typeface="+mj-lt"/>
              <a:ea typeface="Aptos"/>
              <a:cs typeface="Aptos"/>
            </a:endParaRPr>
          </a:p>
        </p:txBody>
      </p:sp>
      <p:sp>
        <p:nvSpPr>
          <p:cNvPr id="35" name="TextBox 34">
            <a:extLst>
              <a:ext uri="{FF2B5EF4-FFF2-40B4-BE49-F238E27FC236}">
                <a16:creationId xmlns:a16="http://schemas.microsoft.com/office/drawing/2014/main" id="{88878618-B19A-8A05-EA36-D6FF416B3855}"/>
              </a:ext>
            </a:extLst>
          </p:cNvPr>
          <p:cNvSpPr txBox="1"/>
          <p:nvPr/>
        </p:nvSpPr>
        <p:spPr>
          <a:xfrm>
            <a:off x="3309773" y="5653411"/>
            <a:ext cx="7781180" cy="669599"/>
          </a:xfrm>
          <a:prstGeom prst="rect">
            <a:avLst/>
          </a:prstGeom>
          <a:noFill/>
        </p:spPr>
        <p:txBody>
          <a:bodyPr wrap="square" lIns="0" tIns="7200" rIns="21600" bIns="7200" anchor="ctr">
            <a:noAutofit/>
          </a:bodyPr>
          <a:lstStyle/>
          <a:p>
            <a:pPr marL="0" indent="0" algn="l">
              <a:lnSpc>
                <a:spcPct val="102000"/>
              </a:lnSpc>
              <a:spcBef>
                <a:spcPts val="0"/>
              </a:spcBef>
              <a:spcAft>
                <a:spcPts val="200"/>
              </a:spcAft>
              <a:buNone/>
            </a:pPr>
            <a:r>
              <a:rPr lang="en-US" sz="1300" b="0">
                <a:solidFill>
                  <a:srgbClr val="FFFFFF"/>
                </a:solidFill>
                <a:latin typeface="Arial"/>
                <a:ea typeface="Aptos" pitchFamily="34" charset="-122"/>
                <a:cs typeface="Aptos" pitchFamily="34" charset="-120"/>
              </a:rPr>
              <a:t>Peers exchange with peers of comparable experience around a concrete question. Support for newcomers matters too, but it needs its own mechanism, separate from the peer advisory network.</a:t>
            </a:r>
            <a:endParaRPr lang="en-US" sz="1300"/>
          </a:p>
        </p:txBody>
      </p:sp>
    </p:spTree>
    <p:extLst>
      <p:ext uri="{BB962C8B-B14F-4D97-AF65-F5344CB8AC3E}">
        <p14:creationId xmlns:p14="http://schemas.microsoft.com/office/powerpoint/2010/main" val="2674789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7538-AB53-57EE-4A34-E73AB9569335}"/>
              </a:ext>
            </a:extLst>
          </p:cNvPr>
          <p:cNvSpPr>
            <a:spLocks noGrp="1"/>
          </p:cNvSpPr>
          <p:nvPr>
            <p:ph type="title"/>
          </p:nvPr>
        </p:nvSpPr>
        <p:spPr>
          <a:xfrm>
            <a:off x="982980" y="-92907"/>
            <a:ext cx="10515600" cy="1161862"/>
          </a:xfrm>
        </p:spPr>
        <p:txBody>
          <a:bodyPr>
            <a:normAutofit/>
          </a:bodyPr>
          <a:lstStyle/>
          <a:p>
            <a:r>
              <a:rPr lang="en-US" sz="3200"/>
              <a:t>Discussion session in Seoul, South Korea</a:t>
            </a:r>
            <a:endParaRPr lang="en-CH" sz="3200"/>
          </a:p>
        </p:txBody>
      </p:sp>
      <p:sp>
        <p:nvSpPr>
          <p:cNvPr id="6" name="Content Placeholder 5">
            <a:extLst>
              <a:ext uri="{FF2B5EF4-FFF2-40B4-BE49-F238E27FC236}">
                <a16:creationId xmlns:a16="http://schemas.microsoft.com/office/drawing/2014/main" id="{E49AE69A-3F01-A0C5-5372-FFC4422F0B67}"/>
              </a:ext>
            </a:extLst>
          </p:cNvPr>
          <p:cNvSpPr>
            <a:spLocks noGrp="1"/>
          </p:cNvSpPr>
          <p:nvPr>
            <p:ph sz="quarter" idx="4"/>
          </p:nvPr>
        </p:nvSpPr>
        <p:spPr>
          <a:xfrm>
            <a:off x="6170612" y="1779809"/>
            <a:ext cx="5083174" cy="3544531"/>
          </a:xfrm>
        </p:spPr>
        <p:txBody>
          <a:bodyPr>
            <a:noAutofit/>
          </a:bodyPr>
          <a:lstStyle/>
          <a:p>
            <a:pPr marL="0">
              <a:lnSpc>
                <a:spcPct val="120000"/>
              </a:lnSpc>
            </a:pPr>
            <a:r>
              <a:rPr lang="en-US" sz="1400" b="1">
                <a:solidFill>
                  <a:srgbClr val="17223C"/>
                </a:solidFill>
                <a:ea typeface="Aptos" pitchFamily="34" charset="-122"/>
                <a:cs typeface="Aptos" pitchFamily="34" charset="-120"/>
              </a:rPr>
              <a:t>Level 1: the peer advisory network</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Experienced peers only, opening doors to other sectors and countries. This is the INPACE target.</a:t>
            </a:r>
            <a:endParaRPr lang="en-US" sz="1400"/>
          </a:p>
          <a:p>
            <a:pPr marL="0">
              <a:lnSpc>
                <a:spcPct val="120000"/>
              </a:lnSpc>
            </a:pPr>
            <a:r>
              <a:rPr lang="en-US" sz="1400" b="1">
                <a:solidFill>
                  <a:srgbClr val="17223C"/>
                </a:solidFill>
                <a:ea typeface="Aptos" pitchFamily="34" charset="-122"/>
                <a:cs typeface="Aptos" pitchFamily="34" charset="-120"/>
              </a:rPr>
              <a:t>Level 2: a separate community</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Nurturing young or inexperienced actors, through NCPs, projects or collective Q&amp;A sessions. This shall be set up by NCPs and implemented with the national or other funding </a:t>
            </a:r>
            <a:endParaRPr lang="en-US" sz="1400"/>
          </a:p>
          <a:p>
            <a:pPr marL="0">
              <a:lnSpc>
                <a:spcPct val="120000"/>
              </a:lnSpc>
            </a:pPr>
            <a:r>
              <a:rPr lang="en-US" sz="1400" b="1">
                <a:solidFill>
                  <a:srgbClr val="17223C"/>
                </a:solidFill>
                <a:ea typeface="Aptos" pitchFamily="34" charset="-122"/>
                <a:cs typeface="Aptos" pitchFamily="34" charset="-120"/>
              </a:rPr>
              <a:t>Complementary to NCPs</a:t>
            </a:r>
            <a:br>
              <a:rPr lang="en-US" sz="1400" b="1">
                <a:solidFill>
                  <a:srgbClr val="17223C"/>
                </a:solidFill>
                <a:ea typeface="Aptos" pitchFamily="34" charset="-122"/>
                <a:cs typeface="Aptos" pitchFamily="34" charset="-120"/>
              </a:rPr>
            </a:br>
            <a:r>
              <a:rPr lang="en-US" sz="1400">
                <a:solidFill>
                  <a:srgbClr val="596780"/>
                </a:solidFill>
              </a:rPr>
              <a:t>Co</a:t>
            </a:r>
            <a:r>
              <a:rPr lang="en-US" sz="1400">
                <a:solidFill>
                  <a:srgbClr val="596780"/>
                </a:solidFill>
                <a:ea typeface="Aptos" pitchFamily="34" charset="-122"/>
                <a:cs typeface="Aptos" pitchFamily="34" charset="-120"/>
              </a:rPr>
              <a:t>mplementarity to be agreed, to avoid duplication.</a:t>
            </a:r>
            <a:endParaRPr lang="en-US" sz="1400"/>
          </a:p>
          <a:p>
            <a:pPr marL="0">
              <a:lnSpc>
                <a:spcPct val="120000"/>
              </a:lnSpc>
            </a:pPr>
            <a:r>
              <a:rPr lang="en-US" sz="1400" b="1">
                <a:solidFill>
                  <a:srgbClr val="17223C"/>
                </a:solidFill>
                <a:ea typeface="Aptos" pitchFamily="34" charset="-122"/>
                <a:cs typeface="Aptos" pitchFamily="34" charset="-120"/>
              </a:rPr>
              <a:t>Korea first, then wider</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Japan, India and Singapore as possible next steps, always with senior peers. Focus could be different (market access for Singapore, NCP support for Japan…) </a:t>
            </a:r>
            <a:endParaRPr lang="en-US" sz="1400"/>
          </a:p>
          <a:p>
            <a:pPr marL="0" indent="0">
              <a:buNone/>
            </a:pPr>
            <a:endParaRPr lang="en-CH" sz="1400"/>
          </a:p>
        </p:txBody>
      </p:sp>
      <p:sp>
        <p:nvSpPr>
          <p:cNvPr id="8" name="Slide Number Placeholder 7">
            <a:extLst>
              <a:ext uri="{FF2B5EF4-FFF2-40B4-BE49-F238E27FC236}">
                <a16:creationId xmlns:a16="http://schemas.microsoft.com/office/drawing/2014/main" id="{7863ACF2-40A8-D1CE-3F66-53132296AB13}"/>
              </a:ext>
            </a:extLst>
          </p:cNvPr>
          <p:cNvSpPr>
            <a:spLocks noGrp="1"/>
          </p:cNvSpPr>
          <p:nvPr>
            <p:ph type="sldNum" sz="quarter" idx="12"/>
          </p:nvPr>
        </p:nvSpPr>
        <p:spPr/>
        <p:txBody>
          <a:bodyPr/>
          <a:lstStyle/>
          <a:p>
            <a:fld id="{8782BFEE-EB8F-DB48-8DE7-FAD35D4F1A54}" type="slidenum">
              <a:rPr lang="en-CH" smtClean="0"/>
              <a:t>10</a:t>
            </a:fld>
            <a:endParaRPr lang="en-CH"/>
          </a:p>
        </p:txBody>
      </p:sp>
      <p:sp>
        <p:nvSpPr>
          <p:cNvPr id="10" name="Footer Placeholder 7">
            <a:extLst>
              <a:ext uri="{FF2B5EF4-FFF2-40B4-BE49-F238E27FC236}">
                <a16:creationId xmlns:a16="http://schemas.microsoft.com/office/drawing/2014/main" id="{9CFCA5AF-8847-C103-0722-955F5226C92A}"/>
              </a:ext>
            </a:extLst>
          </p:cNvPr>
          <p:cNvSpPr txBox="1">
            <a:spLocks/>
          </p:cNvSpPr>
          <p:nvPr/>
        </p:nvSpPr>
        <p:spPr>
          <a:xfrm>
            <a:off x="4038599" y="651753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11" name="Text Placeholder 5">
            <a:extLst>
              <a:ext uri="{FF2B5EF4-FFF2-40B4-BE49-F238E27FC236}">
                <a16:creationId xmlns:a16="http://schemas.microsoft.com/office/drawing/2014/main" id="{36D2B39C-ACAF-26D4-CDE4-F536881DE167}"/>
              </a:ext>
            </a:extLst>
          </p:cNvPr>
          <p:cNvSpPr txBox="1">
            <a:spLocks/>
          </p:cNvSpPr>
          <p:nvPr/>
        </p:nvSpPr>
        <p:spPr>
          <a:xfrm>
            <a:off x="982980" y="647030"/>
            <a:ext cx="9069404" cy="558153"/>
          </a:xfrm>
          <a:prstGeom prst="rect">
            <a:avLst/>
          </a:prstGeom>
        </p:spPr>
        <p:txBody>
          <a:bodyPr vert="horz" lIns="91440" tIns="45720" rIns="91440" bIns="45720" rtlCol="0" anchor="ctr">
            <a:normAutofit/>
          </a:bodyPr>
          <a:lstStyle>
            <a:defPPr>
              <a:defRPr lang="en-CH"/>
            </a:defPPr>
            <a:lvl1pPr marL="0" algn="ctr" defTabSz="914400" rtl="0" eaLnBrk="1" latinLnBrk="0" hangingPunct="1">
              <a:defRPr sz="1200" b="1" kern="1200">
                <a:solidFill>
                  <a:schemeClr val="tx1">
                    <a:lumMod val="95000"/>
                    <a:lumOff val="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b="0">
                <a:solidFill>
                  <a:srgbClr val="596780"/>
                </a:solidFill>
                <a:latin typeface="+mj-lt"/>
                <a:ea typeface="Aptos" pitchFamily="34" charset="-122"/>
                <a:cs typeface="Aptos" pitchFamily="34" charset="-120"/>
              </a:rPr>
              <a:t>Feedback from European and Korean stakeholders, Seoul, 15 September 2026</a:t>
            </a:r>
            <a:endParaRPr lang="en-US" sz="1600" b="0">
              <a:latin typeface="+mj-lt"/>
            </a:endParaRPr>
          </a:p>
        </p:txBody>
      </p:sp>
      <p:sp>
        <p:nvSpPr>
          <p:cNvPr id="12" name="validate-header-base">
            <a:extLst>
              <a:ext uri="{FF2B5EF4-FFF2-40B4-BE49-F238E27FC236}">
                <a16:creationId xmlns:a16="http://schemas.microsoft.com/office/drawing/2014/main" id="{5FDA0514-BA0F-F625-A328-E7F8265FF18A}"/>
              </a:ext>
            </a:extLst>
          </p:cNvPr>
          <p:cNvSpPr>
            <a:spLocks noGrp="1"/>
          </p:cNvSpPr>
          <p:nvPr/>
        </p:nvSpPr>
        <p:spPr>
          <a:xfrm>
            <a:off x="982980" y="1200066"/>
            <a:ext cx="5011418" cy="496186"/>
          </a:xfrm>
          <a:prstGeom prst="roundRect">
            <a:avLst>
              <a:gd name="adj" fmla="val 0"/>
            </a:avLst>
          </a:prstGeom>
          <a:solidFill>
            <a:srgbClr val="041680"/>
          </a:solidFill>
          <a:ln w="0">
            <a:noFill/>
            <a:prstDash val="solid"/>
          </a:ln>
        </p:spPr>
        <p:txBody>
          <a:bodyPr/>
          <a:lstStyle/>
          <a:p>
            <a:endParaRPr lang="en-GB" sz="1440"/>
          </a:p>
        </p:txBody>
      </p:sp>
      <p:sp>
        <p:nvSpPr>
          <p:cNvPr id="14" name="validate-header-base">
            <a:extLst>
              <a:ext uri="{FF2B5EF4-FFF2-40B4-BE49-F238E27FC236}">
                <a16:creationId xmlns:a16="http://schemas.microsoft.com/office/drawing/2014/main" id="{81206BCA-68F7-8258-4B41-56EEB09791DC}"/>
              </a:ext>
            </a:extLst>
          </p:cNvPr>
          <p:cNvSpPr>
            <a:spLocks noGrp="1"/>
          </p:cNvSpPr>
          <p:nvPr/>
        </p:nvSpPr>
        <p:spPr>
          <a:xfrm>
            <a:off x="6095999" y="1200065"/>
            <a:ext cx="5157787" cy="496187"/>
          </a:xfrm>
          <a:prstGeom prst="roundRect">
            <a:avLst>
              <a:gd name="adj" fmla="val 0"/>
            </a:avLst>
          </a:prstGeom>
          <a:solidFill>
            <a:srgbClr val="041680"/>
          </a:solidFill>
          <a:ln w="0">
            <a:noFill/>
            <a:prstDash val="solid"/>
          </a:ln>
        </p:spPr>
        <p:txBody>
          <a:bodyPr anchor="ctr"/>
          <a:lstStyle/>
          <a:p>
            <a:endParaRPr lang="en-GB" sz="1440"/>
          </a:p>
        </p:txBody>
      </p:sp>
      <p:sp>
        <p:nvSpPr>
          <p:cNvPr id="17" name="Text 7">
            <a:extLst>
              <a:ext uri="{FF2B5EF4-FFF2-40B4-BE49-F238E27FC236}">
                <a16:creationId xmlns:a16="http://schemas.microsoft.com/office/drawing/2014/main" id="{D9CBE7AD-315A-6FBD-0F15-4FDCE8CDD835}"/>
              </a:ext>
            </a:extLst>
          </p:cNvPr>
          <p:cNvSpPr txBox="1"/>
          <p:nvPr/>
        </p:nvSpPr>
        <p:spPr>
          <a:xfrm>
            <a:off x="1037487" y="1726134"/>
            <a:ext cx="4938039" cy="531581"/>
          </a:xfrm>
          <a:prstGeom prst="rect">
            <a:avLst/>
          </a:prstGeom>
          <a:noFill/>
          <a:ln/>
        </p:spPr>
        <p:txBody>
          <a:bodyPr wrap="square" lIns="0" tIns="0" rIns="0" bIns="0" rtlCol="0" anchor="ctr"/>
          <a:lstStyle/>
          <a:p>
            <a:r>
              <a:rPr lang="en-US" sz="1600" b="1">
                <a:solidFill>
                  <a:srgbClr val="EA7131"/>
                </a:solidFill>
                <a:ea typeface="Aptos" pitchFamily="34" charset="-122"/>
                <a:cs typeface="Aptos" pitchFamily="34" charset="-120"/>
              </a:rPr>
              <a:t>Interest in peer exchange is real, but time and trust are the binding constraints.</a:t>
            </a:r>
            <a:endParaRPr lang="en-US" sz="1600">
              <a:solidFill>
                <a:srgbClr val="EA7131"/>
              </a:solidFill>
            </a:endParaRPr>
          </a:p>
        </p:txBody>
      </p:sp>
      <p:sp>
        <p:nvSpPr>
          <p:cNvPr id="22" name="validate-tint-1">
            <a:extLst>
              <a:ext uri="{FF2B5EF4-FFF2-40B4-BE49-F238E27FC236}">
                <a16:creationId xmlns:a16="http://schemas.microsoft.com/office/drawing/2014/main" id="{5959579E-2823-7A07-DCE5-F7A7F229D0AF}"/>
              </a:ext>
            </a:extLst>
          </p:cNvPr>
          <p:cNvSpPr>
            <a:spLocks noGrp="1"/>
          </p:cNvSpPr>
          <p:nvPr/>
        </p:nvSpPr>
        <p:spPr>
          <a:xfrm>
            <a:off x="2055884" y="5580840"/>
            <a:ext cx="9197902" cy="736059"/>
          </a:xfrm>
          <a:prstGeom prst="roundRect">
            <a:avLst>
              <a:gd name="adj" fmla="val 0"/>
            </a:avLst>
          </a:prstGeom>
          <a:solidFill>
            <a:schemeClr val="bg1">
              <a:lumMod val="50000"/>
            </a:schemeClr>
          </a:solidFill>
          <a:ln w="0">
            <a:noFill/>
            <a:prstDash val="solid"/>
          </a:ln>
        </p:spPr>
        <p:txBody>
          <a:bodyPr/>
          <a:lstStyle/>
          <a:p>
            <a:pPr>
              <a:defRPr sz="1463" b="0">
                <a:solidFill>
                  <a:srgbClr val="17223C"/>
                </a:solidFill>
                <a:latin typeface="Aptos"/>
                <a:ea typeface="Aptos"/>
                <a:cs typeface="Aptos"/>
              </a:defRPr>
            </a:pPr>
            <a:endParaRPr lang="en-GB" sz="1600">
              <a:solidFill>
                <a:schemeClr val="bg1"/>
              </a:solidFill>
              <a:latin typeface="+mj-lt"/>
              <a:ea typeface="Aptos"/>
              <a:cs typeface="Aptos"/>
            </a:endParaRPr>
          </a:p>
        </p:txBody>
      </p:sp>
      <p:sp>
        <p:nvSpPr>
          <p:cNvPr id="24" name="Content Placeholder 23">
            <a:extLst>
              <a:ext uri="{FF2B5EF4-FFF2-40B4-BE49-F238E27FC236}">
                <a16:creationId xmlns:a16="http://schemas.microsoft.com/office/drawing/2014/main" id="{AAC44B5A-3F0B-D533-7A3B-35A8FF71EACA}"/>
              </a:ext>
            </a:extLst>
          </p:cNvPr>
          <p:cNvSpPr>
            <a:spLocks noGrp="1"/>
          </p:cNvSpPr>
          <p:nvPr>
            <p:ph sz="half" idx="2"/>
          </p:nvPr>
        </p:nvSpPr>
        <p:spPr>
          <a:xfrm>
            <a:off x="938211" y="2269307"/>
            <a:ext cx="5157787" cy="2862161"/>
          </a:xfrm>
        </p:spPr>
        <p:txBody>
          <a:bodyPr>
            <a:noAutofit/>
          </a:bodyPr>
          <a:lstStyle/>
          <a:p>
            <a:pPr marL="0">
              <a:lnSpc>
                <a:spcPct val="100000"/>
              </a:lnSpc>
            </a:pPr>
            <a:r>
              <a:rPr lang="en-US" sz="1400" b="1">
                <a:solidFill>
                  <a:srgbClr val="17223C"/>
                </a:solidFill>
                <a:ea typeface="Aptos" pitchFamily="34" charset="-122"/>
                <a:cs typeface="Aptos" pitchFamily="34" charset="-120"/>
              </a:rPr>
              <a:t>Time is scarce</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Experienced coordinators have no capacity for repeated, generic questions.</a:t>
            </a:r>
            <a:endParaRPr lang="en-US" sz="1400"/>
          </a:p>
          <a:p>
            <a:pPr marL="0">
              <a:lnSpc>
                <a:spcPct val="100000"/>
              </a:lnSpc>
            </a:pPr>
            <a:r>
              <a:rPr lang="en-US" sz="1400" b="1">
                <a:solidFill>
                  <a:srgbClr val="17223C"/>
                </a:solidFill>
                <a:ea typeface="Aptos" pitchFamily="34" charset="-122"/>
                <a:cs typeface="Aptos" pitchFamily="34" charset="-120"/>
              </a:rPr>
              <a:t>Trust comes first</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Collaboration starts with people you know, or with a visible track record.</a:t>
            </a:r>
          </a:p>
          <a:p>
            <a:pPr marL="0">
              <a:lnSpc>
                <a:spcPct val="100000"/>
              </a:lnSpc>
            </a:pPr>
            <a:r>
              <a:rPr lang="en-US" sz="1400" b="1">
                <a:solidFill>
                  <a:srgbClr val="17223C"/>
                </a:solidFill>
                <a:ea typeface="Aptos" pitchFamily="34" charset="-122"/>
                <a:cs typeface="Aptos" pitchFamily="34" charset="-120"/>
              </a:rPr>
              <a:t>Peers want peers</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Senior actors want to exchange with peers of comparable experience.</a:t>
            </a:r>
            <a:endParaRPr lang="en-US" sz="1400"/>
          </a:p>
          <a:p>
            <a:pPr marL="0">
              <a:lnSpc>
                <a:spcPct val="100000"/>
              </a:lnSpc>
            </a:pPr>
            <a:r>
              <a:rPr lang="en-US" sz="1400" b="1">
                <a:solidFill>
                  <a:srgbClr val="17223C"/>
                </a:solidFill>
                <a:ea typeface="Aptos" pitchFamily="34" charset="-122"/>
                <a:cs typeface="Aptos" pitchFamily="34" charset="-120"/>
              </a:rPr>
              <a:t>Active, not passive</a:t>
            </a:r>
            <a:br>
              <a:rPr lang="en-US" sz="1400" b="1">
                <a:solidFill>
                  <a:srgbClr val="17223C"/>
                </a:solidFill>
                <a:ea typeface="Aptos" pitchFamily="34" charset="-122"/>
                <a:cs typeface="Aptos" pitchFamily="34" charset="-120"/>
              </a:rPr>
            </a:br>
            <a:r>
              <a:rPr lang="en-US" sz="1400">
                <a:solidFill>
                  <a:srgbClr val="596780"/>
                </a:solidFill>
                <a:ea typeface="Aptos" pitchFamily="34" charset="-122"/>
                <a:cs typeface="Aptos" pitchFamily="34" charset="-120"/>
              </a:rPr>
              <a:t>Members must engage; moderation turns membership into collaboration.</a:t>
            </a:r>
            <a:endParaRPr lang="en-US" sz="1400"/>
          </a:p>
        </p:txBody>
      </p:sp>
      <p:sp>
        <p:nvSpPr>
          <p:cNvPr id="3" name="TextBox 2">
            <a:extLst>
              <a:ext uri="{FF2B5EF4-FFF2-40B4-BE49-F238E27FC236}">
                <a16:creationId xmlns:a16="http://schemas.microsoft.com/office/drawing/2014/main" id="{8AAB6582-2CD7-B0E2-DF2E-3559019B6975}"/>
              </a:ext>
            </a:extLst>
          </p:cNvPr>
          <p:cNvSpPr txBox="1"/>
          <p:nvPr/>
        </p:nvSpPr>
        <p:spPr>
          <a:xfrm>
            <a:off x="3242511" y="5800795"/>
            <a:ext cx="7868652" cy="292388"/>
          </a:xfrm>
          <a:prstGeom prst="rect">
            <a:avLst/>
          </a:prstGeom>
          <a:noFill/>
        </p:spPr>
        <p:txBody>
          <a:bodyPr wrap="square" rtlCol="0" anchor="ctr">
            <a:spAutoFit/>
          </a:bodyPr>
          <a:lstStyle/>
          <a:p>
            <a:r>
              <a:rPr lang="en-US" sz="1300">
                <a:solidFill>
                  <a:schemeClr val="bg1"/>
                </a:solidFill>
              </a:rPr>
              <a:t>Confirmed the interest in reciprocal exchange between experienced peers. </a:t>
            </a:r>
          </a:p>
        </p:txBody>
      </p:sp>
      <p:sp>
        <p:nvSpPr>
          <p:cNvPr id="7" name="decision-label">
            <a:extLst>
              <a:ext uri="{FF2B5EF4-FFF2-40B4-BE49-F238E27FC236}">
                <a16:creationId xmlns:a16="http://schemas.microsoft.com/office/drawing/2014/main" id="{EB05033C-C854-A367-7E1C-B18BC13570F0}"/>
              </a:ext>
            </a:extLst>
          </p:cNvPr>
          <p:cNvSpPr>
            <a:spLocks noGrp="1"/>
          </p:cNvSpPr>
          <p:nvPr/>
        </p:nvSpPr>
        <p:spPr>
          <a:xfrm>
            <a:off x="986572" y="5580840"/>
            <a:ext cx="2123999" cy="736059"/>
          </a:xfrm>
          <a:prstGeom prst="roundRect">
            <a:avLst>
              <a:gd name="adj" fmla="val 0"/>
            </a:avLst>
          </a:prstGeom>
          <a:solidFill>
            <a:srgbClr val="0F64BE"/>
          </a:solidFill>
          <a:ln w="0">
            <a:noFill/>
            <a:prstDash val="solid"/>
          </a:ln>
        </p:spPr>
        <p:txBody>
          <a:bodyPr wrap="square" lIns="0" tIns="7200" rIns="21600" bIns="7200" anchor="ctr">
            <a:noAutofit/>
          </a:bodyPr>
          <a:lstStyle/>
          <a:p>
            <a:pPr marL="0" indent="0" algn="ctr">
              <a:lnSpc>
                <a:spcPct val="95000"/>
              </a:lnSpc>
              <a:spcBef>
                <a:spcPts val="0"/>
              </a:spcBef>
              <a:spcAft>
                <a:spcPts val="0"/>
              </a:spcAft>
              <a:buNone/>
              <a:defRPr sz="1650" b="1">
                <a:solidFill>
                  <a:srgbClr val="B9D0FF"/>
                </a:solidFill>
                <a:latin typeface="Aptos"/>
                <a:ea typeface="Aptos"/>
                <a:cs typeface="Aptos"/>
              </a:defRPr>
            </a:pPr>
            <a:r>
              <a:rPr lang="en-US" sz="1050" b="1" spc="80">
                <a:solidFill>
                  <a:srgbClr val="FFFFFF"/>
                </a:solidFill>
                <a:latin typeface="Arial"/>
                <a:ea typeface="Aptos"/>
                <a:cs typeface="Aptos"/>
              </a:rPr>
              <a:t>THE AGREED APPROACH </a:t>
            </a:r>
            <a:endParaRPr sz="1400" b="1">
              <a:solidFill>
                <a:srgbClr val="B9D0FF"/>
              </a:solidFill>
              <a:latin typeface="+mj-lt"/>
              <a:ea typeface="Aptos"/>
              <a:cs typeface="Aptos"/>
            </a:endParaRPr>
          </a:p>
        </p:txBody>
      </p:sp>
      <p:sp>
        <p:nvSpPr>
          <p:cNvPr id="16" name="validate-heading">
            <a:extLst>
              <a:ext uri="{FF2B5EF4-FFF2-40B4-BE49-F238E27FC236}">
                <a16:creationId xmlns:a16="http://schemas.microsoft.com/office/drawing/2014/main" id="{1A77D038-59E4-1E3B-DAF8-16881BD8268E}"/>
              </a:ext>
            </a:extLst>
          </p:cNvPr>
          <p:cNvSpPr>
            <a:spLocks noGrp="1"/>
          </p:cNvSpPr>
          <p:nvPr/>
        </p:nvSpPr>
        <p:spPr>
          <a:xfrm>
            <a:off x="1138027" y="1277159"/>
            <a:ext cx="4498768" cy="342000"/>
          </a:xfrm>
          <a:prstGeom prst="rect">
            <a:avLst/>
          </a:prstGeom>
        </p:spPr>
        <p:txBody>
          <a:bodyPr vert="horz" wrap="square" lIns="0" tIns="7200" rIns="21600" bIns="7200" rtlCol="0" anchor="ctr">
            <a:noAutofit/>
          </a:bodyPr>
          <a:lstStyle/>
          <a:p>
            <a:pPr>
              <a:buSzPct val="120000"/>
            </a:pPr>
            <a:r>
              <a:rPr lang="en-US" sz="1600" b="1">
                <a:solidFill>
                  <a:schemeClr val="bg1"/>
                </a:solidFill>
                <a:latin typeface="Arial"/>
              </a:rPr>
              <a:t>WHAT WE HEARD</a:t>
            </a:r>
            <a:endParaRPr sz="1600">
              <a:solidFill>
                <a:srgbClr val="58595B"/>
              </a:solidFill>
              <a:latin typeface="Arial"/>
            </a:endParaRPr>
          </a:p>
        </p:txBody>
      </p:sp>
      <p:sp>
        <p:nvSpPr>
          <p:cNvPr id="19" name="validate-heading">
            <a:extLst>
              <a:ext uri="{FF2B5EF4-FFF2-40B4-BE49-F238E27FC236}">
                <a16:creationId xmlns:a16="http://schemas.microsoft.com/office/drawing/2014/main" id="{DB6A8523-BC83-1B60-DB88-73D6D1C20D84}"/>
              </a:ext>
            </a:extLst>
          </p:cNvPr>
          <p:cNvSpPr>
            <a:spLocks noGrp="1"/>
          </p:cNvSpPr>
          <p:nvPr/>
        </p:nvSpPr>
        <p:spPr>
          <a:xfrm>
            <a:off x="6240780" y="1266078"/>
            <a:ext cx="4968240" cy="342000"/>
          </a:xfrm>
          <a:prstGeom prst="rect">
            <a:avLst/>
          </a:prstGeom>
        </p:spPr>
        <p:txBody>
          <a:bodyPr vert="horz" wrap="square" lIns="0" tIns="7200" rIns="21600" bIns="7200" rtlCol="0" anchor="ctr">
            <a:noAutofit/>
          </a:bodyPr>
          <a:lstStyle/>
          <a:p>
            <a:pPr>
              <a:buSzPct val="120000"/>
            </a:pPr>
            <a:r>
              <a:rPr lang="en-US" sz="1600" b="1">
                <a:solidFill>
                  <a:schemeClr val="bg1"/>
                </a:solidFill>
                <a:latin typeface="Arial"/>
              </a:rPr>
              <a:t>WHAT IS NEEDED: TWO LEVELS</a:t>
            </a:r>
            <a:endParaRPr sz="1600">
              <a:solidFill>
                <a:srgbClr val="58595B"/>
              </a:solidFill>
              <a:latin typeface="Arial"/>
            </a:endParaRPr>
          </a:p>
        </p:txBody>
      </p:sp>
    </p:spTree>
    <p:extLst>
      <p:ext uri="{BB962C8B-B14F-4D97-AF65-F5344CB8AC3E}">
        <p14:creationId xmlns:p14="http://schemas.microsoft.com/office/powerpoint/2010/main" val="3542881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2201FB-46C6-9170-D833-9BAC2C78EC02}"/>
              </a:ext>
            </a:extLst>
          </p:cNvPr>
          <p:cNvSpPr>
            <a:spLocks noGrp="1"/>
          </p:cNvSpPr>
          <p:nvPr>
            <p:ph type="sldNum" sz="quarter" idx="12"/>
          </p:nvPr>
        </p:nvSpPr>
        <p:spPr/>
        <p:txBody>
          <a:bodyPr/>
          <a:lstStyle/>
          <a:p>
            <a:fld id="{8782BFEE-EB8F-DB48-8DE7-FAD35D4F1A54}" type="slidenum">
              <a:rPr lang="en-CH" smtClean="0"/>
              <a:pPr/>
              <a:t>11</a:t>
            </a:fld>
            <a:endParaRPr lang="en-CH"/>
          </a:p>
        </p:txBody>
      </p:sp>
      <p:sp>
        <p:nvSpPr>
          <p:cNvPr id="3" name="Title 2">
            <a:extLst>
              <a:ext uri="{FF2B5EF4-FFF2-40B4-BE49-F238E27FC236}">
                <a16:creationId xmlns:a16="http://schemas.microsoft.com/office/drawing/2014/main" id="{FA1B97AE-2B18-1486-E241-E6F79D3EAEBC}"/>
              </a:ext>
            </a:extLst>
          </p:cNvPr>
          <p:cNvSpPr>
            <a:spLocks noGrp="1"/>
          </p:cNvSpPr>
          <p:nvPr>
            <p:ph type="title"/>
          </p:nvPr>
        </p:nvSpPr>
        <p:spPr>
          <a:xfrm>
            <a:off x="880994" y="148835"/>
            <a:ext cx="10099006" cy="464215"/>
          </a:xfrm>
        </p:spPr>
        <p:txBody>
          <a:bodyPr>
            <a:noAutofit/>
          </a:bodyPr>
          <a:lstStyle/>
          <a:p>
            <a:r>
              <a:rPr lang="en-US" sz="3200"/>
              <a:t>The advisory network marketplace (post project)</a:t>
            </a:r>
            <a:endParaRPr lang="en-GB" sz="3200"/>
          </a:p>
        </p:txBody>
      </p:sp>
      <p:sp>
        <p:nvSpPr>
          <p:cNvPr id="6" name="Text Placeholder 5">
            <a:extLst>
              <a:ext uri="{FF2B5EF4-FFF2-40B4-BE49-F238E27FC236}">
                <a16:creationId xmlns:a16="http://schemas.microsoft.com/office/drawing/2014/main" id="{5E9B892E-664A-939C-E31B-178259846FAA}"/>
              </a:ext>
            </a:extLst>
          </p:cNvPr>
          <p:cNvSpPr>
            <a:spLocks noGrp="1"/>
          </p:cNvSpPr>
          <p:nvPr>
            <p:ph type="body" idx="13"/>
          </p:nvPr>
        </p:nvSpPr>
        <p:spPr>
          <a:xfrm>
            <a:off x="982800" y="648000"/>
            <a:ext cx="9997200" cy="558000"/>
          </a:xfrm>
        </p:spPr>
        <p:txBody>
          <a:bodyPr wrap="square" lIns="0" tIns="7200" rIns="21600" bIns="7200" anchor="ctr">
            <a:noAutofit/>
          </a:bodyPr>
          <a:lstStyle/>
          <a:p>
            <a:pPr marL="0" indent="0" algn="l">
              <a:lnSpc>
                <a:spcPct val="100000"/>
              </a:lnSpc>
              <a:spcBef>
                <a:spcPts val="0"/>
              </a:spcBef>
              <a:spcAft>
                <a:spcPts val="0"/>
              </a:spcAft>
              <a:buNone/>
            </a:pPr>
            <a:r>
              <a:rPr lang="en-US" sz="1600" b="0">
                <a:solidFill>
                  <a:srgbClr val="58595B"/>
                </a:solidFill>
                <a:latin typeface="Arial"/>
                <a:ea typeface="Aptos" pitchFamily="34" charset="-122"/>
                <a:cs typeface="Aptos" pitchFamily="34" charset="-120"/>
              </a:rPr>
              <a:t>Matchmaking tool: peer advisory network </a:t>
            </a:r>
            <a:br>
              <a:rPr lang="en-US" sz="1600" b="0">
                <a:solidFill>
                  <a:srgbClr val="58595B"/>
                </a:solidFill>
                <a:latin typeface="Arial"/>
                <a:ea typeface="Aptos" pitchFamily="34" charset="-122"/>
                <a:cs typeface="Aptos" pitchFamily="34" charset="-120"/>
              </a:rPr>
            </a:br>
            <a:r>
              <a:rPr lang="en-US" sz="1600" b="0">
                <a:solidFill>
                  <a:schemeClr val="tx1"/>
                </a:solidFill>
                <a:latin typeface="Arial"/>
                <a:ea typeface="Aptos" pitchFamily="34" charset="-122"/>
                <a:cs typeface="Aptos" pitchFamily="34" charset="-120"/>
              </a:rPr>
              <a:t>Offer-and-seek profiles</a:t>
            </a:r>
            <a:r>
              <a:rPr lang="en-US" sz="1600" b="0">
                <a:solidFill>
                  <a:srgbClr val="58595B"/>
                </a:solidFill>
                <a:latin typeface="Arial"/>
                <a:ea typeface="Aptos" pitchFamily="34" charset="-122"/>
                <a:cs typeface="Aptos" pitchFamily="34" charset="-120"/>
              </a:rPr>
              <a:t>, curated matching and mutual opt-in on one platform</a:t>
            </a:r>
            <a:endParaRPr lang="en-US" sz="1600"/>
          </a:p>
        </p:txBody>
      </p:sp>
      <p:sp>
        <p:nvSpPr>
          <p:cNvPr id="7" name="Footer Placeholder 6">
            <a:extLst>
              <a:ext uri="{FF2B5EF4-FFF2-40B4-BE49-F238E27FC236}">
                <a16:creationId xmlns:a16="http://schemas.microsoft.com/office/drawing/2014/main" id="{A9687F40-9C08-FB19-4BD9-28ACD92CB80B}"/>
              </a:ext>
            </a:extLst>
          </p:cNvPr>
          <p:cNvSpPr>
            <a:spLocks noGrp="1"/>
          </p:cNvSpPr>
          <p:nvPr>
            <p:ph type="ftr" sz="quarter" idx="3"/>
          </p:nvPr>
        </p:nvSpPr>
        <p:spPr/>
        <p:txBody>
          <a:bodyPr/>
          <a:lstStyle/>
          <a:p>
            <a:pPr>
              <a:buClr>
                <a:srgbClr val="2B3990"/>
              </a:buClr>
              <a:buSzPts val="1200"/>
              <a:buFont typeface="Lato"/>
              <a:buNone/>
            </a:pPr>
            <a:r>
              <a:rPr lang="en-GB">
                <a:ea typeface="Lato"/>
                <a:cs typeface="Lato"/>
                <a:sym typeface="Lato"/>
              </a:rPr>
              <a:t>©INPACE 2024-2027</a:t>
            </a:r>
            <a:endParaRPr lang="en-GB"/>
          </a:p>
        </p:txBody>
      </p:sp>
      <p:grpSp>
        <p:nvGrpSpPr>
          <p:cNvPr id="21" name="Group 20">
            <a:extLst>
              <a:ext uri="{FF2B5EF4-FFF2-40B4-BE49-F238E27FC236}">
                <a16:creationId xmlns:a16="http://schemas.microsoft.com/office/drawing/2014/main" id="{C82F5406-B474-43AB-1073-F6A3C37B471E}"/>
              </a:ext>
            </a:extLst>
          </p:cNvPr>
          <p:cNvGrpSpPr/>
          <p:nvPr/>
        </p:nvGrpSpPr>
        <p:grpSpPr>
          <a:xfrm>
            <a:off x="9168447" y="2233272"/>
            <a:ext cx="2498712" cy="2542715"/>
            <a:chOff x="9168447" y="2233272"/>
            <a:chExt cx="2498712" cy="2542715"/>
          </a:xfrm>
        </p:grpSpPr>
        <p:sp>
          <p:nvSpPr>
            <p:cNvPr id="8" name="Rectangle 7">
              <a:extLst>
                <a:ext uri="{FF2B5EF4-FFF2-40B4-BE49-F238E27FC236}">
                  <a16:creationId xmlns:a16="http://schemas.microsoft.com/office/drawing/2014/main" id="{A62C510E-AB58-142E-D575-561CFDA2A5C3}"/>
                </a:ext>
              </a:extLst>
            </p:cNvPr>
            <p:cNvSpPr/>
            <p:nvPr/>
          </p:nvSpPr>
          <p:spPr>
            <a:xfrm>
              <a:off x="9168449" y="2474259"/>
              <a:ext cx="1075765"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4F9027-C165-CB25-1CC1-B247EFE6AE27}"/>
                </a:ext>
              </a:extLst>
            </p:cNvPr>
            <p:cNvSpPr/>
            <p:nvPr/>
          </p:nvSpPr>
          <p:spPr>
            <a:xfrm>
              <a:off x="9168449" y="2840083"/>
              <a:ext cx="2040751"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BE1316-D819-A08A-371D-56B5B9EF65CA}"/>
                </a:ext>
              </a:extLst>
            </p:cNvPr>
            <p:cNvSpPr/>
            <p:nvPr/>
          </p:nvSpPr>
          <p:spPr>
            <a:xfrm>
              <a:off x="9168449" y="3205907"/>
              <a:ext cx="1892368"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D2CAD6A-6E63-15CB-D6F1-C855A5A73FBD}"/>
                </a:ext>
              </a:extLst>
            </p:cNvPr>
            <p:cNvSpPr/>
            <p:nvPr/>
          </p:nvSpPr>
          <p:spPr>
            <a:xfrm>
              <a:off x="9168449" y="3571731"/>
              <a:ext cx="1452284"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D59A53-D8E7-6EFD-A86B-11073EF2D26D}"/>
                </a:ext>
              </a:extLst>
            </p:cNvPr>
            <p:cNvSpPr/>
            <p:nvPr/>
          </p:nvSpPr>
          <p:spPr>
            <a:xfrm>
              <a:off x="9168448" y="3937555"/>
              <a:ext cx="1154003"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CD91A55-F76D-E9A5-BC54-8A8B3724D9CC}"/>
                </a:ext>
              </a:extLst>
            </p:cNvPr>
            <p:cNvSpPr/>
            <p:nvPr/>
          </p:nvSpPr>
          <p:spPr>
            <a:xfrm>
              <a:off x="9168447" y="4303378"/>
              <a:ext cx="1892367" cy="317839"/>
            </a:xfrm>
            <a:prstGeom prst="rect">
              <a:avLst/>
            </a:prstGeom>
            <a:solidFill>
              <a:srgbClr val="0F64BE"/>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ext 4">
              <a:extLst>
                <a:ext uri="{FF2B5EF4-FFF2-40B4-BE49-F238E27FC236}">
                  <a16:creationId xmlns:a16="http://schemas.microsoft.com/office/drawing/2014/main" id="{A88F620E-29FA-D592-FCDD-0D8588707E50}"/>
                </a:ext>
              </a:extLst>
            </p:cNvPr>
            <p:cNvSpPr txBox="1"/>
            <p:nvPr/>
          </p:nvSpPr>
          <p:spPr>
            <a:xfrm>
              <a:off x="9253989" y="2233272"/>
              <a:ext cx="2413170" cy="2542715"/>
            </a:xfrm>
            <a:prstGeom prst="rect">
              <a:avLst/>
            </a:prstGeom>
            <a:noFill/>
            <a:ln/>
          </p:spPr>
          <p:txBody>
            <a:bodyPr wrap="square" lIns="0" tIns="0" rIns="0" bIns="0" rtlCol="0" anchor="ctr"/>
            <a:lstStyle/>
            <a:p>
              <a:pPr>
                <a:lnSpc>
                  <a:spcPct val="150000"/>
                </a:lnSpc>
              </a:pPr>
              <a:r>
                <a:rPr lang="en-US" sz="1600" b="1">
                  <a:solidFill>
                    <a:schemeClr val="bg1"/>
                  </a:solidFill>
                  <a:ea typeface="Aptos" pitchFamily="34" charset="-122"/>
                  <a:cs typeface="Aptos" pitchFamily="34" charset="-120"/>
                </a:rPr>
                <a:t>Register </a:t>
              </a:r>
            </a:p>
            <a:p>
              <a:pPr>
                <a:lnSpc>
                  <a:spcPct val="150000"/>
                </a:lnSpc>
              </a:pPr>
              <a:r>
                <a:rPr lang="en-US" sz="1600" b="1">
                  <a:solidFill>
                    <a:schemeClr val="bg1"/>
                  </a:solidFill>
                  <a:ea typeface="Aptos" pitchFamily="34" charset="-122"/>
                  <a:cs typeface="Aptos" pitchFamily="34" charset="-120"/>
                </a:rPr>
                <a:t>Offer + seek profile</a:t>
              </a:r>
            </a:p>
            <a:p>
              <a:pPr>
                <a:lnSpc>
                  <a:spcPct val="150000"/>
                </a:lnSpc>
              </a:pPr>
              <a:r>
                <a:rPr lang="en-US" sz="1600" b="1">
                  <a:solidFill>
                    <a:schemeClr val="bg1"/>
                  </a:solidFill>
                  <a:ea typeface="Aptos" pitchFamily="34" charset="-122"/>
                  <a:cs typeface="Aptos" pitchFamily="34" charset="-120"/>
                </a:rPr>
                <a:t>Curated matching</a:t>
              </a:r>
            </a:p>
            <a:p>
              <a:pPr>
                <a:lnSpc>
                  <a:spcPct val="150000"/>
                </a:lnSpc>
              </a:pPr>
              <a:r>
                <a:rPr lang="en-US" sz="1600" b="1">
                  <a:solidFill>
                    <a:schemeClr val="bg1"/>
                  </a:solidFill>
                  <a:ea typeface="Aptos" pitchFamily="34" charset="-122"/>
                  <a:cs typeface="Aptos" pitchFamily="34" charset="-120"/>
                </a:rPr>
                <a:t>Mutual opt-in</a:t>
              </a:r>
            </a:p>
            <a:p>
              <a:pPr>
                <a:lnSpc>
                  <a:spcPct val="150000"/>
                </a:lnSpc>
              </a:pPr>
              <a:r>
                <a:rPr lang="en-US" sz="1600" b="1">
                  <a:solidFill>
                    <a:schemeClr val="bg1"/>
                  </a:solidFill>
                  <a:ea typeface="Aptos" pitchFamily="34" charset="-122"/>
                  <a:cs typeface="Aptos" pitchFamily="34" charset="-120"/>
                </a:rPr>
                <a:t>Exchange</a:t>
              </a:r>
            </a:p>
            <a:p>
              <a:pPr>
                <a:lnSpc>
                  <a:spcPct val="150000"/>
                </a:lnSpc>
              </a:pPr>
              <a:r>
                <a:rPr lang="en-US" sz="1600" b="1">
                  <a:solidFill>
                    <a:schemeClr val="bg1"/>
                  </a:solidFill>
                  <a:ea typeface="Aptos" pitchFamily="34" charset="-122"/>
                  <a:cs typeface="Aptos" pitchFamily="34" charset="-120"/>
                </a:rPr>
                <a:t>Record next step</a:t>
              </a:r>
              <a:endParaRPr lang="en-US" sz="1600">
                <a:solidFill>
                  <a:schemeClr val="bg1"/>
                </a:solidFill>
              </a:endParaRPr>
            </a:p>
          </p:txBody>
        </p:sp>
      </p:grpSp>
      <p:pic>
        <p:nvPicPr>
          <p:cNvPr id="9" name="Picture 8">
            <a:extLst>
              <a:ext uri="{FF2B5EF4-FFF2-40B4-BE49-F238E27FC236}">
                <a16:creationId xmlns:a16="http://schemas.microsoft.com/office/drawing/2014/main" id="{B62897C1-A794-068C-153E-0C54162A304C}"/>
              </a:ext>
            </a:extLst>
          </p:cNvPr>
          <p:cNvPicPr>
            <a:picLocks noChangeAspect="1"/>
          </p:cNvPicPr>
          <p:nvPr/>
        </p:nvPicPr>
        <p:blipFill>
          <a:blip r:embed="rId2"/>
          <a:stretch>
            <a:fillRect/>
          </a:stretch>
        </p:blipFill>
        <p:spPr>
          <a:xfrm>
            <a:off x="766022" y="1471124"/>
            <a:ext cx="8402425" cy="4201213"/>
          </a:xfrm>
          <a:prstGeom prst="rect">
            <a:avLst/>
          </a:prstGeom>
        </p:spPr>
      </p:pic>
      <p:sp>
        <p:nvSpPr>
          <p:cNvPr id="4" name="Rectangle: Rounded Corners 3">
            <a:extLst>
              <a:ext uri="{FF2B5EF4-FFF2-40B4-BE49-F238E27FC236}">
                <a16:creationId xmlns:a16="http://schemas.microsoft.com/office/drawing/2014/main" id="{DF150B1C-81E0-1B0A-673B-C78028BB4717}"/>
              </a:ext>
            </a:extLst>
          </p:cNvPr>
          <p:cNvSpPr/>
          <p:nvPr/>
        </p:nvSpPr>
        <p:spPr>
          <a:xfrm>
            <a:off x="5043340" y="3571731"/>
            <a:ext cx="2149312" cy="2235180"/>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A00FADBB-CF76-B5A4-F830-B40DD39DEDCB}"/>
              </a:ext>
            </a:extLst>
          </p:cNvPr>
          <p:cNvCxnSpPr>
            <a:cxnSpLocks/>
          </p:cNvCxnSpPr>
          <p:nvPr/>
        </p:nvCxnSpPr>
        <p:spPr>
          <a:xfrm>
            <a:off x="7192652" y="5279010"/>
            <a:ext cx="125376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Rectangle: Rounded Corners 12">
            <a:extLst>
              <a:ext uri="{FF2B5EF4-FFF2-40B4-BE49-F238E27FC236}">
                <a16:creationId xmlns:a16="http://schemas.microsoft.com/office/drawing/2014/main" id="{FDBA8085-EF92-1BD4-5BBF-F9E0DB005B56}"/>
              </a:ext>
            </a:extLst>
          </p:cNvPr>
          <p:cNvSpPr/>
          <p:nvPr/>
        </p:nvSpPr>
        <p:spPr>
          <a:xfrm>
            <a:off x="8491896" y="4806450"/>
            <a:ext cx="2428870" cy="1000461"/>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C5C44970-0F59-BA25-01E0-1A9A13321B08}"/>
              </a:ext>
            </a:extLst>
          </p:cNvPr>
          <p:cNvSpPr txBox="1"/>
          <p:nvPr/>
        </p:nvSpPr>
        <p:spPr>
          <a:xfrm>
            <a:off x="8610600" y="4855459"/>
            <a:ext cx="2743200" cy="923330"/>
          </a:xfrm>
          <a:prstGeom prst="rect">
            <a:avLst/>
          </a:prstGeom>
          <a:noFill/>
        </p:spPr>
        <p:txBody>
          <a:bodyPr wrap="square" rtlCol="0">
            <a:spAutoFit/>
          </a:bodyPr>
          <a:lstStyle/>
          <a:p>
            <a:pPr algn="l"/>
            <a:r>
              <a:rPr lang="fr-FR"/>
              <a:t>Young people: </a:t>
            </a:r>
            <a:r>
              <a:rPr lang="fr-FR" err="1"/>
              <a:t>own</a:t>
            </a:r>
            <a:r>
              <a:rPr lang="fr-FR"/>
              <a:t> </a:t>
            </a:r>
            <a:r>
              <a:rPr lang="fr-FR" err="1"/>
              <a:t>mechanism</a:t>
            </a:r>
            <a:r>
              <a:rPr lang="fr-FR"/>
              <a:t> </a:t>
            </a:r>
            <a:r>
              <a:rPr lang="fr-FR" err="1"/>
              <a:t>needed</a:t>
            </a:r>
            <a:r>
              <a:rPr lang="fr-FR"/>
              <a:t>, </a:t>
            </a:r>
            <a:r>
              <a:rPr lang="fr-FR" err="1"/>
              <a:t>outside</a:t>
            </a:r>
            <a:r>
              <a:rPr lang="fr-FR"/>
              <a:t> INPACE</a:t>
            </a:r>
            <a:endParaRPr lang="en-GB"/>
          </a:p>
        </p:txBody>
      </p:sp>
    </p:spTree>
    <p:extLst>
      <p:ext uri="{BB962C8B-B14F-4D97-AF65-F5344CB8AC3E}">
        <p14:creationId xmlns:p14="http://schemas.microsoft.com/office/powerpoint/2010/main" val="3200994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1818-A4DA-485F-2A50-987A4EF4D106}"/>
              </a:ext>
            </a:extLst>
          </p:cNvPr>
          <p:cNvSpPr>
            <a:spLocks noGrp="1"/>
          </p:cNvSpPr>
          <p:nvPr>
            <p:ph type="title"/>
          </p:nvPr>
        </p:nvSpPr>
        <p:spPr>
          <a:xfrm>
            <a:off x="888688" y="300475"/>
            <a:ext cx="10515600" cy="365126"/>
          </a:xfrm>
        </p:spPr>
        <p:txBody>
          <a:bodyPr>
            <a:noAutofit/>
          </a:bodyPr>
          <a:lstStyle/>
          <a:p>
            <a:r>
              <a:rPr lang="en-ES" sz="3200"/>
              <a:t>How: trust made visible, time protected</a:t>
            </a:r>
            <a:endParaRPr lang="en-GB" sz="3200"/>
          </a:p>
        </p:txBody>
      </p:sp>
      <p:sp>
        <p:nvSpPr>
          <p:cNvPr id="7" name="Slide Number Placeholder 6">
            <a:extLst>
              <a:ext uri="{FF2B5EF4-FFF2-40B4-BE49-F238E27FC236}">
                <a16:creationId xmlns:a16="http://schemas.microsoft.com/office/drawing/2014/main" id="{3FF45CC8-BEE9-3BBC-47B4-253461BF97F9}"/>
              </a:ext>
            </a:extLst>
          </p:cNvPr>
          <p:cNvSpPr>
            <a:spLocks noGrp="1"/>
          </p:cNvSpPr>
          <p:nvPr>
            <p:ph type="sldNum" sz="quarter" idx="12"/>
          </p:nvPr>
        </p:nvSpPr>
        <p:spPr/>
        <p:txBody>
          <a:bodyPr/>
          <a:lstStyle/>
          <a:p>
            <a:fld id="{8782BFEE-EB8F-DB48-8DE7-FAD35D4F1A54}" type="slidenum">
              <a:rPr lang="en-CH" smtClean="0"/>
              <a:pPr/>
              <a:t>12</a:t>
            </a:fld>
            <a:endParaRPr lang="en-CH"/>
          </a:p>
        </p:txBody>
      </p:sp>
      <p:sp>
        <p:nvSpPr>
          <p:cNvPr id="8" name="Footer Placeholder 7">
            <a:extLst>
              <a:ext uri="{FF2B5EF4-FFF2-40B4-BE49-F238E27FC236}">
                <a16:creationId xmlns:a16="http://schemas.microsoft.com/office/drawing/2014/main" id="{9E555B2A-9313-9CEC-A307-18029852B642}"/>
              </a:ext>
            </a:extLst>
          </p:cNvPr>
          <p:cNvSpPr>
            <a:spLocks noGrp="1"/>
          </p:cNvSpPr>
          <p:nvPr>
            <p:ph type="ftr" sz="quarter" idx="13"/>
          </p:nvPr>
        </p:nvSpPr>
        <p:spPr/>
        <p:txBody>
          <a:bodyPr/>
          <a:lstStyle/>
          <a:p>
            <a:pPr>
              <a:buClr>
                <a:srgbClr val="2B3990"/>
              </a:buClr>
              <a:buSzPts val="1200"/>
              <a:buFont typeface="Lato"/>
              <a:buNone/>
            </a:pPr>
            <a:r>
              <a:rPr lang="en-GB">
                <a:ea typeface="Lato"/>
                <a:cs typeface="Lato"/>
                <a:sym typeface="Lato"/>
              </a:rPr>
              <a:t>©INPACE 2024-2027</a:t>
            </a:r>
            <a:endParaRPr lang="en-GB"/>
          </a:p>
        </p:txBody>
      </p:sp>
      <p:sp>
        <p:nvSpPr>
          <p:cNvPr id="12" name="demand-header">
            <a:extLst>
              <a:ext uri="{FF2B5EF4-FFF2-40B4-BE49-F238E27FC236}">
                <a16:creationId xmlns:a16="http://schemas.microsoft.com/office/drawing/2014/main" id="{CBA62E5E-1352-824A-4847-0ABF9C37367B}"/>
              </a:ext>
            </a:extLst>
          </p:cNvPr>
          <p:cNvSpPr>
            <a:spLocks noGrp="1"/>
          </p:cNvSpPr>
          <p:nvPr/>
        </p:nvSpPr>
        <p:spPr>
          <a:xfrm>
            <a:off x="982800" y="1291710"/>
            <a:ext cx="3252000" cy="496800"/>
          </a:xfrm>
          <a:prstGeom prst="roundRect">
            <a:avLst>
              <a:gd name="adj" fmla="val 0"/>
            </a:avLst>
          </a:prstGeom>
          <a:solidFill>
            <a:srgbClr val="0F64BE"/>
          </a:solidFill>
          <a:ln w="0">
            <a:noFill/>
            <a:prstDash val="solid"/>
          </a:ln>
          <a:effectLst/>
        </p:spPr>
        <p:txBody>
          <a:bodyPr/>
          <a:lstStyle/>
          <a:p>
            <a:endParaRPr lang="en-GB" sz="1440"/>
          </a:p>
        </p:txBody>
      </p:sp>
      <p:sp>
        <p:nvSpPr>
          <p:cNvPr id="15" name="demand-header">
            <a:extLst>
              <a:ext uri="{FF2B5EF4-FFF2-40B4-BE49-F238E27FC236}">
                <a16:creationId xmlns:a16="http://schemas.microsoft.com/office/drawing/2014/main" id="{5B40F29A-7771-8C81-A24C-431D54A17D09}"/>
              </a:ext>
            </a:extLst>
          </p:cNvPr>
          <p:cNvSpPr>
            <a:spLocks noGrp="1"/>
          </p:cNvSpPr>
          <p:nvPr/>
        </p:nvSpPr>
        <p:spPr>
          <a:xfrm>
            <a:off x="4432800" y="1291710"/>
            <a:ext cx="3252000" cy="496800"/>
          </a:xfrm>
          <a:prstGeom prst="roundRect">
            <a:avLst>
              <a:gd name="adj" fmla="val 0"/>
            </a:avLst>
          </a:prstGeom>
          <a:solidFill>
            <a:srgbClr val="EA7131"/>
          </a:solidFill>
          <a:ln w="0">
            <a:noFill/>
            <a:prstDash val="solid"/>
          </a:ln>
          <a:effectLst/>
        </p:spPr>
        <p:txBody>
          <a:bodyPr/>
          <a:lstStyle/>
          <a:p>
            <a:endParaRPr lang="en-GB" sz="1440"/>
          </a:p>
        </p:txBody>
      </p:sp>
      <p:sp>
        <p:nvSpPr>
          <p:cNvPr id="18" name="demand-header">
            <a:extLst>
              <a:ext uri="{FF2B5EF4-FFF2-40B4-BE49-F238E27FC236}">
                <a16:creationId xmlns:a16="http://schemas.microsoft.com/office/drawing/2014/main" id="{D0327A8C-9BBC-A09E-0B6F-DD7E1B4ED254}"/>
              </a:ext>
            </a:extLst>
          </p:cNvPr>
          <p:cNvSpPr>
            <a:spLocks noGrp="1"/>
          </p:cNvSpPr>
          <p:nvPr/>
        </p:nvSpPr>
        <p:spPr>
          <a:xfrm>
            <a:off x="7882800" y="1291710"/>
            <a:ext cx="3252000" cy="496800"/>
          </a:xfrm>
          <a:prstGeom prst="roundRect">
            <a:avLst>
              <a:gd name="adj" fmla="val 0"/>
            </a:avLst>
          </a:prstGeom>
          <a:solidFill>
            <a:srgbClr val="036A28"/>
          </a:solidFill>
          <a:ln w="0">
            <a:noFill/>
            <a:prstDash val="solid"/>
          </a:ln>
          <a:effectLst/>
        </p:spPr>
        <p:txBody>
          <a:bodyPr/>
          <a:lstStyle/>
          <a:p>
            <a:endParaRPr lang="en-GB" sz="1440"/>
          </a:p>
        </p:txBody>
      </p:sp>
      <p:sp>
        <p:nvSpPr>
          <p:cNvPr id="21" name="Content Placeholder 2 #FIT">
            <a:extLst>
              <a:ext uri="{FF2B5EF4-FFF2-40B4-BE49-F238E27FC236}">
                <a16:creationId xmlns:a16="http://schemas.microsoft.com/office/drawing/2014/main" id="{1AD744EF-A0F0-105D-38A5-D42D7402EE7D}"/>
              </a:ext>
            </a:extLst>
          </p:cNvPr>
          <p:cNvSpPr txBox="1">
            <a:spLocks/>
          </p:cNvSpPr>
          <p:nvPr/>
        </p:nvSpPr>
        <p:spPr>
          <a:xfrm>
            <a:off x="4537199" y="1896240"/>
            <a:ext cx="3147601" cy="3129651"/>
          </a:xfrm>
          <a:prstGeom prst="rect">
            <a:avLst/>
          </a:prstGeom>
        </p:spPr>
        <p:txBody>
          <a:bodyPr vert="horz" wrap="square" lIns="0" tIns="7200" rIns="21600" bIns="7200" rtlCol="0" anchor="t">
            <a:noAutofit/>
          </a:bodyPr>
          <a:lstStyle>
            <a:lvl1pPr marL="228600" indent="-228600" algn="l" defTabSz="914400" rtl="0" eaLnBrk="1" latinLnBrk="0" hangingPunct="1">
              <a:lnSpc>
                <a:spcPct val="90000"/>
              </a:lnSpc>
              <a:spcBef>
                <a:spcPts val="1000"/>
              </a:spcBef>
              <a:buSzPct val="120000"/>
              <a:buFontTx/>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4000"/>
              </a:lnSpc>
              <a:spcBef>
                <a:spcPts val="1200"/>
              </a:spcBef>
              <a:spcAft>
                <a:spcPts val="400"/>
              </a:spcAft>
              <a:buNone/>
              <a:defRPr sz="1425" b="0">
                <a:solidFill>
                  <a:srgbClr val="17223C"/>
                </a:solidFill>
                <a:latin typeface="Aptos"/>
                <a:ea typeface="Aptos"/>
                <a:cs typeface="Aptos"/>
              </a:defRPr>
            </a:pPr>
            <a:r>
              <a:rPr lang="en-GB" sz="1400" b="1">
                <a:solidFill>
                  <a:srgbClr val="EA7131"/>
                </a:solidFill>
                <a:latin typeface="+mj-lt"/>
                <a:ea typeface="Aptos"/>
                <a:cs typeface="Arial" panose="020B0604020202020204" pitchFamily="34" charset="0"/>
              </a:rPr>
              <a:t>TIME IS PROTECTED</a:t>
            </a:r>
          </a:p>
          <a:p>
            <a:pPr marL="115200" indent="-115200" algn="l">
              <a:lnSpc>
                <a:spcPct val="104000"/>
              </a:lnSpc>
              <a:spcBef>
                <a:spcPts val="0"/>
              </a:spcBef>
              <a:spcAft>
                <a:spcPts val="1300"/>
              </a:spcAft>
              <a:buClr>
                <a:srgbClr val="EA7131"/>
              </a:buClr>
              <a:buSzPct val="68000"/>
              <a:buFont typeface="Arial" pitchFamily="34" charset="0"/>
              <a:buChar char="■"/>
              <a:defRPr sz="1425" b="0">
                <a:solidFill>
                  <a:srgbClr val="17223C"/>
                </a:solidFill>
                <a:latin typeface="Aptos"/>
                <a:ea typeface="Aptos"/>
                <a:cs typeface="Aptos"/>
              </a:defRPr>
            </a:pPr>
            <a:r>
              <a:rPr lang="en-ES" sz="1400">
                <a:solidFill>
                  <a:srgbClr val="58595B"/>
                </a:solidFill>
                <a:latin typeface="+mj-lt"/>
                <a:cs typeface="Arial" panose="020B0604020202020204" pitchFamily="34" charset="0"/>
              </a:rPr>
              <a:t>Senior peers stay visible, with their stars</a:t>
            </a:r>
          </a:p>
          <a:p>
            <a:pPr marL="115200" indent="-115200" algn="l">
              <a:lnSpc>
                <a:spcPct val="104000"/>
              </a:lnSpc>
              <a:spcBef>
                <a:spcPts val="0"/>
              </a:spcBef>
              <a:spcAft>
                <a:spcPts val="1300"/>
              </a:spcAft>
              <a:buClr>
                <a:srgbClr val="EA7131"/>
              </a:buClr>
              <a:buSzPct val="68000"/>
              <a:buFont typeface="Arial" pitchFamily="34" charset="0"/>
              <a:buChar char="■"/>
            </a:pPr>
            <a:r>
              <a:rPr lang="en-ES" sz="1400">
                <a:solidFill>
                  <a:srgbClr val="58595B"/>
                </a:solidFill>
                <a:latin typeface="+mj-lt"/>
                <a:cs typeface="Arial" panose="020B0604020202020204" pitchFamily="34" charset="0"/>
              </a:rPr>
              <a:t>A younger team member handles requests and follow-up</a:t>
            </a:r>
            <a:r>
              <a:rPr lang="fr-FR" sz="1400">
                <a:solidFill>
                  <a:srgbClr val="58595B"/>
                </a:solidFill>
                <a:latin typeface="+mj-lt"/>
                <a:cs typeface="Arial" panose="020B0604020202020204" pitchFamily="34" charset="0"/>
              </a:rPr>
              <a:t> – </a:t>
            </a:r>
            <a:r>
              <a:rPr lang="fr-FR" sz="1400" err="1">
                <a:solidFill>
                  <a:srgbClr val="58595B"/>
                </a:solidFill>
                <a:latin typeface="+mj-lt"/>
                <a:cs typeface="Arial" panose="020B0604020202020204" pitchFamily="34" charset="0"/>
              </a:rPr>
              <a:t>this</a:t>
            </a:r>
            <a:r>
              <a:rPr lang="fr-FR" sz="1400">
                <a:solidFill>
                  <a:srgbClr val="58595B"/>
                </a:solidFill>
                <a:latin typeface="+mj-lt"/>
                <a:cs typeface="Arial" panose="020B0604020202020204" pitchFamily="34" charset="0"/>
              </a:rPr>
              <a:t> </a:t>
            </a:r>
            <a:r>
              <a:rPr lang="fr-FR" sz="1400" err="1">
                <a:solidFill>
                  <a:srgbClr val="58595B"/>
                </a:solidFill>
                <a:latin typeface="+mj-lt"/>
                <a:cs typeface="Arial" panose="020B0604020202020204" pitchFamily="34" charset="0"/>
              </a:rPr>
              <a:t>is</a:t>
            </a:r>
            <a:r>
              <a:rPr lang="fr-FR" sz="1400">
                <a:solidFill>
                  <a:srgbClr val="58595B"/>
                </a:solidFill>
                <a:latin typeface="+mj-lt"/>
                <a:cs typeface="Arial" panose="020B0604020202020204" pitchFamily="34" charset="0"/>
              </a:rPr>
              <a:t> </a:t>
            </a:r>
            <a:r>
              <a:rPr lang="fr-FR" sz="1400" err="1">
                <a:solidFill>
                  <a:srgbClr val="58595B"/>
                </a:solidFill>
                <a:latin typeface="+mj-lt"/>
                <a:cs typeface="Arial" panose="020B0604020202020204" pitchFamily="34" charset="0"/>
              </a:rPr>
              <a:t>decided</a:t>
            </a:r>
            <a:r>
              <a:rPr lang="fr-FR" sz="1400">
                <a:solidFill>
                  <a:srgbClr val="58595B"/>
                </a:solidFill>
                <a:latin typeface="+mj-lt"/>
                <a:cs typeface="Arial" panose="020B0604020202020204" pitchFamily="34" charset="0"/>
              </a:rPr>
              <a:t> by </a:t>
            </a:r>
            <a:r>
              <a:rPr lang="fr-FR" sz="1400" err="1">
                <a:solidFill>
                  <a:srgbClr val="58595B"/>
                </a:solidFill>
                <a:latin typeface="+mj-lt"/>
                <a:cs typeface="Arial" panose="020B0604020202020204" pitchFamily="34" charset="0"/>
              </a:rPr>
              <a:t>each</a:t>
            </a:r>
            <a:r>
              <a:rPr lang="fr-FR" sz="1400">
                <a:solidFill>
                  <a:srgbClr val="58595B"/>
                </a:solidFill>
                <a:latin typeface="+mj-lt"/>
                <a:cs typeface="Arial" panose="020B0604020202020204" pitchFamily="34" charset="0"/>
              </a:rPr>
              <a:t> </a:t>
            </a:r>
            <a:r>
              <a:rPr lang="fr-FR" sz="1400" err="1">
                <a:solidFill>
                  <a:srgbClr val="58595B"/>
                </a:solidFill>
                <a:latin typeface="+mj-lt"/>
                <a:cs typeface="Arial" panose="020B0604020202020204" pitchFamily="34" charset="0"/>
              </a:rPr>
              <a:t>peer</a:t>
            </a:r>
            <a:endParaRPr lang="en-ES" sz="1400">
              <a:solidFill>
                <a:srgbClr val="58595B"/>
              </a:solidFill>
              <a:latin typeface="+mj-lt"/>
              <a:cs typeface="Arial" panose="020B0604020202020204" pitchFamily="34" charset="0"/>
            </a:endParaRPr>
          </a:p>
          <a:p>
            <a:pPr marL="115200" indent="-115200" algn="l">
              <a:lnSpc>
                <a:spcPct val="104000"/>
              </a:lnSpc>
              <a:spcBef>
                <a:spcPts val="0"/>
              </a:spcBef>
              <a:spcAft>
                <a:spcPts val="1300"/>
              </a:spcAft>
              <a:buClr>
                <a:srgbClr val="EA7131"/>
              </a:buClr>
              <a:buSzPct val="68000"/>
              <a:buFont typeface="Arial" pitchFamily="34" charset="0"/>
              <a:buChar char="■"/>
            </a:pPr>
            <a:r>
              <a:rPr lang="en-ES" sz="1400">
                <a:solidFill>
                  <a:srgbClr val="58595B"/>
                </a:solidFill>
                <a:latin typeface="+mj-lt"/>
                <a:cs typeface="Arial" panose="020B0604020202020204" pitchFamily="34" charset="0"/>
              </a:rPr>
              <a:t>INPACE &amp; EG curate</a:t>
            </a:r>
            <a:r>
              <a:rPr lang="fr-FR" sz="1400">
                <a:solidFill>
                  <a:srgbClr val="58595B"/>
                </a:solidFill>
                <a:latin typeface="+mj-lt"/>
                <a:cs typeface="Arial" panose="020B0604020202020204" pitchFamily="34" charset="0"/>
              </a:rPr>
              <a:t>: o</a:t>
            </a:r>
            <a:r>
              <a:rPr lang="en-ES" sz="1400">
                <a:solidFill>
                  <a:srgbClr val="58595B"/>
                </a:solidFill>
                <a:latin typeface="+mj-lt"/>
              </a:rPr>
              <a:t>nly suitable requests reach the peer, who accepts, declines or defers</a:t>
            </a:r>
            <a:endParaRPr lang="en-GB" sz="1400">
              <a:solidFill>
                <a:srgbClr val="17223C"/>
              </a:solidFill>
              <a:latin typeface="+mj-lt"/>
              <a:ea typeface="Aptos"/>
              <a:cs typeface="Aptos"/>
            </a:endParaRPr>
          </a:p>
        </p:txBody>
      </p:sp>
      <p:sp>
        <p:nvSpPr>
          <p:cNvPr id="22" name="Content Placeholder 2 #FIT">
            <a:extLst>
              <a:ext uri="{FF2B5EF4-FFF2-40B4-BE49-F238E27FC236}">
                <a16:creationId xmlns:a16="http://schemas.microsoft.com/office/drawing/2014/main" id="{5998F41B-D8A3-A020-3E26-82879EC268FC}"/>
              </a:ext>
            </a:extLst>
          </p:cNvPr>
          <p:cNvSpPr txBox="1">
            <a:spLocks/>
          </p:cNvSpPr>
          <p:nvPr/>
        </p:nvSpPr>
        <p:spPr>
          <a:xfrm>
            <a:off x="7987199" y="1896240"/>
            <a:ext cx="3147601" cy="3129651"/>
          </a:xfrm>
          <a:prstGeom prst="rect">
            <a:avLst/>
          </a:prstGeom>
        </p:spPr>
        <p:txBody>
          <a:bodyPr vert="horz" wrap="square" lIns="0" tIns="7200" rIns="21600" bIns="7200" rtlCol="0" anchor="t">
            <a:noAutofit/>
          </a:bodyPr>
          <a:lstStyle>
            <a:lvl1pPr marL="228600" indent="-228600" algn="l" defTabSz="914400" rtl="0" eaLnBrk="1" latinLnBrk="0" hangingPunct="1">
              <a:lnSpc>
                <a:spcPct val="90000"/>
              </a:lnSpc>
              <a:spcBef>
                <a:spcPts val="1000"/>
              </a:spcBef>
              <a:buSzPct val="120000"/>
              <a:buFontTx/>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4000"/>
              </a:lnSpc>
              <a:spcBef>
                <a:spcPts val="1200"/>
              </a:spcBef>
              <a:spcAft>
                <a:spcPts val="400"/>
              </a:spcAft>
              <a:buNone/>
              <a:defRPr sz="1425" b="0">
                <a:solidFill>
                  <a:srgbClr val="17223C"/>
                </a:solidFill>
                <a:latin typeface="Aptos"/>
                <a:ea typeface="Aptos"/>
                <a:cs typeface="Aptos"/>
              </a:defRPr>
            </a:pPr>
            <a:r>
              <a:rPr lang="en-GB" sz="1400" b="1">
                <a:solidFill>
                  <a:srgbClr val="036A28"/>
                </a:solidFill>
                <a:latin typeface="+mj-lt"/>
                <a:ea typeface="Aptos"/>
                <a:cs typeface="Arial" panose="020B0604020202020204" pitchFamily="34" charset="0"/>
              </a:rPr>
              <a:t>MODERATED GROWTH</a:t>
            </a:r>
          </a:p>
          <a:p>
            <a:pPr marL="115200" indent="-115200" algn="l">
              <a:lnSpc>
                <a:spcPct val="104000"/>
              </a:lnSpc>
              <a:spcBef>
                <a:spcPts val="0"/>
              </a:spcBef>
              <a:spcAft>
                <a:spcPts val="1300"/>
              </a:spcAft>
              <a:buClr>
                <a:srgbClr val="036A28"/>
              </a:buClr>
              <a:buSzPct val="68000"/>
              <a:buFont typeface="Arial" pitchFamily="34" charset="0"/>
              <a:buChar char="■"/>
              <a:defRPr sz="1425" b="0">
                <a:solidFill>
                  <a:srgbClr val="17223C"/>
                </a:solidFill>
                <a:latin typeface="Aptos"/>
                <a:ea typeface="Aptos"/>
                <a:cs typeface="Aptos"/>
              </a:defRPr>
            </a:pPr>
            <a:r>
              <a:rPr lang="en-GB" sz="1400">
                <a:solidFill>
                  <a:srgbClr val="58595B"/>
                </a:solidFill>
                <a:latin typeface="+mj-lt"/>
                <a:ea typeface="Aptos"/>
                <a:cs typeface="Arial" panose="020B0604020202020204" pitchFamily="34" charset="0"/>
              </a:rPr>
              <a:t>Existing members get to know each other first</a:t>
            </a:r>
          </a:p>
          <a:p>
            <a:pPr marL="115200" indent="-115200" algn="l">
              <a:lnSpc>
                <a:spcPct val="104000"/>
              </a:lnSpc>
              <a:spcBef>
                <a:spcPts val="0"/>
              </a:spcBef>
              <a:spcAft>
                <a:spcPts val="1300"/>
              </a:spcAft>
              <a:buClr>
                <a:srgbClr val="036A28"/>
              </a:buClr>
              <a:buSzPct val="68000"/>
              <a:buFont typeface="Arial" pitchFamily="34" charset="0"/>
              <a:buChar char="■"/>
              <a:defRPr sz="1425" b="0">
                <a:solidFill>
                  <a:srgbClr val="17223C"/>
                </a:solidFill>
                <a:latin typeface="Aptos"/>
                <a:ea typeface="Aptos"/>
                <a:cs typeface="Aptos"/>
              </a:defRPr>
            </a:pPr>
            <a:r>
              <a:rPr lang="en-GB" sz="1400">
                <a:solidFill>
                  <a:srgbClr val="58595B"/>
                </a:solidFill>
                <a:latin typeface="+mj-lt"/>
                <a:ea typeface="Aptos"/>
                <a:cs typeface="Arial" panose="020B0604020202020204" pitchFamily="34" charset="0"/>
              </a:rPr>
              <a:t>Seniors bring in newcomers who intend to engage</a:t>
            </a:r>
          </a:p>
          <a:p>
            <a:pPr marL="115200" indent="-115200" algn="l">
              <a:lnSpc>
                <a:spcPct val="104000"/>
              </a:lnSpc>
              <a:spcBef>
                <a:spcPts val="0"/>
              </a:spcBef>
              <a:spcAft>
                <a:spcPts val="1300"/>
              </a:spcAft>
              <a:buClr>
                <a:srgbClr val="036A28"/>
              </a:buClr>
              <a:buSzPct val="68000"/>
              <a:buFont typeface="Arial" pitchFamily="34" charset="0"/>
              <a:buChar char="■"/>
              <a:defRPr sz="1425" b="0">
                <a:solidFill>
                  <a:srgbClr val="17223C"/>
                </a:solidFill>
                <a:latin typeface="Aptos"/>
                <a:ea typeface="Aptos"/>
                <a:cs typeface="Aptos"/>
              </a:defRPr>
            </a:pPr>
            <a:r>
              <a:rPr lang="en-GB" sz="1400">
                <a:solidFill>
                  <a:srgbClr val="58595B"/>
                </a:solidFill>
                <a:latin typeface="+mj-lt"/>
                <a:ea typeface="Aptos"/>
                <a:cs typeface="Arial" panose="020B0604020202020204" pitchFamily="34" charset="0"/>
              </a:rPr>
              <a:t>A small concrete step builds trust faster than open networking</a:t>
            </a:r>
          </a:p>
        </p:txBody>
      </p:sp>
      <p:sp>
        <p:nvSpPr>
          <p:cNvPr id="23" name="Content Placeholder 2 #FIT">
            <a:extLst>
              <a:ext uri="{FF2B5EF4-FFF2-40B4-BE49-F238E27FC236}">
                <a16:creationId xmlns:a16="http://schemas.microsoft.com/office/drawing/2014/main" id="{951E7FB2-136A-F035-6C4A-6AF962989C19}"/>
              </a:ext>
            </a:extLst>
          </p:cNvPr>
          <p:cNvSpPr txBox="1">
            <a:spLocks/>
          </p:cNvSpPr>
          <p:nvPr/>
        </p:nvSpPr>
        <p:spPr>
          <a:xfrm>
            <a:off x="1105200" y="1896240"/>
            <a:ext cx="3099602" cy="3458185"/>
          </a:xfrm>
          <a:prstGeom prst="rect">
            <a:avLst/>
          </a:prstGeom>
        </p:spPr>
        <p:txBody>
          <a:bodyPr vert="horz" wrap="square" lIns="0" tIns="7200" rIns="21600" bIns="7200" rtlCol="0" anchor="t">
            <a:noAutofit/>
          </a:bodyPr>
          <a:lstStyle>
            <a:lvl1pPr marL="228600" indent="-228600" algn="l" defTabSz="914400" rtl="0" eaLnBrk="1" latinLnBrk="0" hangingPunct="1">
              <a:lnSpc>
                <a:spcPct val="90000"/>
              </a:lnSpc>
              <a:spcBef>
                <a:spcPts val="1000"/>
              </a:spcBef>
              <a:buSzPct val="120000"/>
              <a:buFontTx/>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4000"/>
              </a:lnSpc>
              <a:spcBef>
                <a:spcPts val="1200"/>
              </a:spcBef>
              <a:spcAft>
                <a:spcPts val="400"/>
              </a:spcAft>
              <a:buNone/>
              <a:defRPr sz="1425" b="0">
                <a:solidFill>
                  <a:srgbClr val="17223C"/>
                </a:solidFill>
                <a:latin typeface="Aptos"/>
                <a:ea typeface="Aptos"/>
                <a:cs typeface="Aptos"/>
              </a:defRPr>
            </a:pPr>
            <a:r>
              <a:rPr lang="en-GB" sz="1400" b="1">
                <a:solidFill>
                  <a:srgbClr val="0F64BE"/>
                </a:solidFill>
                <a:latin typeface="+mj-lt"/>
                <a:ea typeface="Aptos"/>
                <a:cs typeface="Arial" panose="020B0604020202020204" pitchFamily="34" charset="0"/>
              </a:rPr>
              <a:t>EU PROJECT EXPERIENCE</a:t>
            </a:r>
          </a:p>
          <a:p>
            <a:pPr marL="0" indent="0" algn="l">
              <a:lnSpc>
                <a:spcPct val="104000"/>
              </a:lnSpc>
              <a:spcBef>
                <a:spcPts val="0"/>
              </a:spcBef>
              <a:spcAft>
                <a:spcPts val="1300"/>
              </a:spcAft>
              <a:buClr>
                <a:srgbClr val="0F64BE"/>
              </a:buClr>
              <a:buSzPct val="68000"/>
              <a:defRPr sz="1425" b="0">
                <a:solidFill>
                  <a:srgbClr val="17223C"/>
                </a:solidFill>
                <a:latin typeface="Aptos"/>
                <a:ea typeface="Aptos"/>
                <a:cs typeface="Aptos"/>
              </a:defRPr>
            </a:pPr>
            <a:r>
              <a:rPr lang="en-ES" sz="1400">
                <a:solidFill>
                  <a:srgbClr val="58595B"/>
                </a:solidFill>
                <a:latin typeface="+mj-lt"/>
                <a:cs typeface="Arial" panose="020B0604020202020204" pitchFamily="34" charset="0"/>
              </a:rPr>
              <a:t>Self-declared: one star per EU project, a big star for each coordination</a:t>
            </a:r>
          </a:p>
          <a:p>
            <a:pPr marL="0" indent="0" algn="l">
              <a:lnSpc>
                <a:spcPct val="104000"/>
              </a:lnSpc>
              <a:spcBef>
                <a:spcPts val="1200"/>
              </a:spcBef>
              <a:spcAft>
                <a:spcPts val="400"/>
              </a:spcAft>
              <a:buNone/>
            </a:pPr>
            <a:r>
              <a:rPr lang="en-GB" sz="1400" b="1">
                <a:solidFill>
                  <a:srgbClr val="0F64BE"/>
                </a:solidFill>
                <a:latin typeface="+mj-lt"/>
                <a:ea typeface="Aptos"/>
                <a:cs typeface="Arial" panose="020B0604020202020204" pitchFamily="34" charset="0"/>
              </a:rPr>
              <a:t>EXPERTISE</a:t>
            </a:r>
          </a:p>
          <a:p>
            <a:pPr marL="0" indent="0" algn="l">
              <a:lnSpc>
                <a:spcPct val="104000"/>
              </a:lnSpc>
              <a:spcBef>
                <a:spcPts val="0"/>
              </a:spcBef>
              <a:spcAft>
                <a:spcPts val="1300"/>
              </a:spcAft>
              <a:buClr>
                <a:srgbClr val="0F64BE"/>
              </a:buClr>
              <a:buSzPct val="68000"/>
            </a:pPr>
            <a:r>
              <a:rPr lang="fr-FR" sz="1400">
                <a:solidFill>
                  <a:srgbClr val="58595B"/>
                </a:solidFill>
                <a:latin typeface="+mj-lt"/>
                <a:cs typeface="Arial" panose="020B0604020202020204" pitchFamily="34" charset="0"/>
              </a:rPr>
              <a:t>Seld-</a:t>
            </a:r>
            <a:r>
              <a:rPr lang="fr-FR" sz="1400" err="1">
                <a:solidFill>
                  <a:srgbClr val="58595B"/>
                </a:solidFill>
                <a:latin typeface="+mj-lt"/>
                <a:cs typeface="Arial" panose="020B0604020202020204" pitchFamily="34" charset="0"/>
              </a:rPr>
              <a:t>declared</a:t>
            </a:r>
            <a:r>
              <a:rPr lang="fr-FR" sz="1400">
                <a:solidFill>
                  <a:srgbClr val="58595B"/>
                </a:solidFill>
                <a:latin typeface="+mj-lt"/>
                <a:cs typeface="Arial" panose="020B0604020202020204" pitchFamily="34" charset="0"/>
              </a:rPr>
              <a:t>: </a:t>
            </a:r>
            <a:r>
              <a:rPr lang="en-ES" sz="1400">
                <a:solidFill>
                  <a:srgbClr val="58595B"/>
                </a:solidFill>
                <a:latin typeface="+mj-lt"/>
                <a:cs typeface="Arial" panose="020B0604020202020204" pitchFamily="34" charset="0"/>
              </a:rPr>
              <a:t>Keywords per topic: semiconductors, standards, data spaces, 6G…</a:t>
            </a:r>
          </a:p>
          <a:p>
            <a:pPr marL="0" indent="0" algn="l">
              <a:lnSpc>
                <a:spcPct val="104000"/>
              </a:lnSpc>
              <a:spcBef>
                <a:spcPts val="1200"/>
              </a:spcBef>
              <a:spcAft>
                <a:spcPts val="400"/>
              </a:spcAft>
              <a:buNone/>
            </a:pPr>
            <a:r>
              <a:rPr lang="en-ES" sz="1400" b="1">
                <a:solidFill>
                  <a:srgbClr val="0F64BE"/>
                </a:solidFill>
                <a:latin typeface="+mj-lt"/>
                <a:ea typeface="Aptos"/>
                <a:cs typeface="Arial" panose="020B0604020202020204" pitchFamily="34" charset="0"/>
              </a:rPr>
              <a:t>TRUSTED REFERRALS</a:t>
            </a:r>
          </a:p>
          <a:p>
            <a:pPr marL="0" indent="0" algn="l">
              <a:lnSpc>
                <a:spcPct val="104000"/>
              </a:lnSpc>
              <a:spcBef>
                <a:spcPts val="0"/>
              </a:spcBef>
              <a:spcAft>
                <a:spcPts val="1300"/>
              </a:spcAft>
              <a:buClr>
                <a:srgbClr val="0F64BE"/>
              </a:buClr>
              <a:buSzPct val="68000"/>
            </a:pPr>
            <a:r>
              <a:rPr lang="en-ES" sz="1400">
                <a:solidFill>
                  <a:srgbClr val="58595B"/>
                </a:solidFill>
                <a:latin typeface="+mj-lt"/>
                <a:cs typeface="Arial" panose="020B0604020202020204" pitchFamily="34" charset="0"/>
              </a:rPr>
              <a:t>Recommendation by a known peer</a:t>
            </a:r>
          </a:p>
          <a:p>
            <a:pPr marL="0" indent="0" algn="l">
              <a:lnSpc>
                <a:spcPct val="104000"/>
              </a:lnSpc>
              <a:spcBef>
                <a:spcPts val="0"/>
              </a:spcBef>
              <a:spcAft>
                <a:spcPts val="1300"/>
              </a:spcAft>
              <a:buClr>
                <a:srgbClr val="0F64BE"/>
              </a:buClr>
              <a:buSzPct val="68000"/>
            </a:pPr>
            <a:r>
              <a:rPr lang="en-ES" sz="1250" b="1" i="1">
                <a:solidFill>
                  <a:srgbClr val="58595B"/>
                </a:solidFill>
                <a:latin typeface="+mj-lt"/>
                <a:cs typeface="Arial" panose="020B0604020202020204" pitchFamily="34" charset="0"/>
              </a:rPr>
              <a:t>Seoul: </a:t>
            </a:r>
            <a:r>
              <a:rPr lang="en-ES" sz="1250" i="1">
                <a:solidFill>
                  <a:srgbClr val="58595B"/>
                </a:solidFill>
                <a:latin typeface="+mj-lt"/>
                <a:cs typeface="Arial" panose="020B0604020202020204" pitchFamily="34" charset="0"/>
              </a:rPr>
              <a:t>“</a:t>
            </a:r>
            <a:r>
              <a:rPr lang="fr-FR" sz="1250" i="1">
                <a:solidFill>
                  <a:srgbClr val="58595B"/>
                </a:solidFill>
                <a:latin typeface="+mj-lt"/>
                <a:cs typeface="Arial" panose="020B0604020202020204" pitchFamily="34" charset="0"/>
              </a:rPr>
              <a:t>To </a:t>
            </a:r>
            <a:r>
              <a:rPr lang="fr-FR" sz="1250" i="1" err="1">
                <a:solidFill>
                  <a:srgbClr val="58595B"/>
                </a:solidFill>
                <a:latin typeface="+mj-lt"/>
                <a:cs typeface="Arial" panose="020B0604020202020204" pitchFamily="34" charset="0"/>
              </a:rPr>
              <a:t>partner</a:t>
            </a:r>
            <a:r>
              <a:rPr lang="fr-FR" sz="1250" i="1">
                <a:solidFill>
                  <a:srgbClr val="58595B"/>
                </a:solidFill>
                <a:latin typeface="+mj-lt"/>
                <a:cs typeface="Arial" panose="020B0604020202020204" pitchFamily="34" charset="0"/>
              </a:rPr>
              <a:t>, </a:t>
            </a:r>
            <a:r>
              <a:rPr lang="fr-FR" sz="1250" i="1" err="1">
                <a:solidFill>
                  <a:srgbClr val="58595B"/>
                </a:solidFill>
                <a:latin typeface="+mj-lt"/>
                <a:cs typeface="Arial" panose="020B0604020202020204" pitchFamily="34" charset="0"/>
              </a:rPr>
              <a:t>we</a:t>
            </a:r>
            <a:r>
              <a:rPr lang="fr-FR" sz="1250" i="1">
                <a:solidFill>
                  <a:srgbClr val="58595B"/>
                </a:solidFill>
                <a:latin typeface="+mj-lt"/>
                <a:cs typeface="Arial" panose="020B0604020202020204" pitchFamily="34" charset="0"/>
              </a:rPr>
              <a:t> need </a:t>
            </a:r>
            <a:r>
              <a:rPr lang="en-ES" sz="1250" i="1">
                <a:solidFill>
                  <a:srgbClr val="58595B"/>
                </a:solidFill>
                <a:latin typeface="+mj-lt"/>
                <a:cs typeface="Arial" panose="020B0604020202020204" pitchFamily="34" charset="0"/>
              </a:rPr>
              <a:t>peers with 3+ stars</a:t>
            </a:r>
            <a:r>
              <a:rPr lang="fr-FR" sz="1250" i="1">
                <a:solidFill>
                  <a:srgbClr val="58595B"/>
                </a:solidFill>
                <a:latin typeface="+mj-lt"/>
                <a:cs typeface="Arial" panose="020B0604020202020204" pitchFamily="34" charset="0"/>
              </a:rPr>
              <a:t>, </a:t>
            </a:r>
            <a:r>
              <a:rPr lang="fr-FR" sz="1250" i="1" err="1">
                <a:solidFill>
                  <a:srgbClr val="58595B"/>
                </a:solidFill>
                <a:latin typeface="+mj-lt"/>
                <a:cs typeface="Arial" panose="020B0604020202020204" pitchFamily="34" charset="0"/>
              </a:rPr>
              <a:t>meaning</a:t>
            </a:r>
            <a:r>
              <a:rPr lang="fr-FR" sz="1250" i="1">
                <a:solidFill>
                  <a:srgbClr val="58595B"/>
                </a:solidFill>
                <a:latin typeface="+mj-lt"/>
                <a:cs typeface="Arial" panose="020B0604020202020204" pitchFamily="34" charset="0"/>
              </a:rPr>
              <a:t> </a:t>
            </a:r>
            <a:r>
              <a:rPr lang="fr-FR" sz="1250" i="1" err="1">
                <a:solidFill>
                  <a:srgbClr val="58595B"/>
                </a:solidFill>
                <a:latin typeface="+mj-lt"/>
                <a:cs typeface="Arial" panose="020B0604020202020204" pitchFamily="34" charset="0"/>
              </a:rPr>
              <a:t>with</a:t>
            </a:r>
            <a:r>
              <a:rPr lang="fr-FR" sz="1250" i="1">
                <a:solidFill>
                  <a:srgbClr val="58595B"/>
                </a:solidFill>
                <a:latin typeface="+mj-lt"/>
                <a:cs typeface="Arial" panose="020B0604020202020204" pitchFamily="34" charset="0"/>
              </a:rPr>
              <a:t> 3 projects </a:t>
            </a:r>
            <a:r>
              <a:rPr lang="en-ES" sz="1250" i="1">
                <a:solidFill>
                  <a:srgbClr val="58595B"/>
                </a:solidFill>
                <a:latin typeface="+mj-lt"/>
                <a:cs typeface="Arial" panose="020B0604020202020204" pitchFamily="34" charset="0"/>
              </a:rPr>
              <a:t>. Then</a:t>
            </a:r>
            <a:r>
              <a:rPr lang="fr-FR" sz="1250" i="1">
                <a:solidFill>
                  <a:srgbClr val="58595B"/>
                </a:solidFill>
                <a:latin typeface="+mj-lt"/>
                <a:cs typeface="Arial" panose="020B0604020202020204" pitchFamily="34" charset="0"/>
              </a:rPr>
              <a:t> </a:t>
            </a:r>
            <a:r>
              <a:rPr lang="fr-FR" sz="1250" i="1" err="1">
                <a:solidFill>
                  <a:srgbClr val="58595B"/>
                </a:solidFill>
                <a:latin typeface="+mj-lt"/>
                <a:cs typeface="Arial" panose="020B0604020202020204" pitchFamily="34" charset="0"/>
              </a:rPr>
              <a:t>this</a:t>
            </a:r>
            <a:r>
              <a:rPr lang="fr-FR" sz="1250" i="1">
                <a:solidFill>
                  <a:srgbClr val="58595B"/>
                </a:solidFill>
                <a:latin typeface="+mj-lt"/>
                <a:cs typeface="Arial" panose="020B0604020202020204" pitchFamily="34" charset="0"/>
              </a:rPr>
              <a:t> </a:t>
            </a:r>
            <a:r>
              <a:rPr lang="fr-FR" sz="1250" i="1" err="1">
                <a:solidFill>
                  <a:srgbClr val="58595B"/>
                </a:solidFill>
                <a:latin typeface="+mj-lt"/>
                <a:cs typeface="Arial" panose="020B0604020202020204" pitchFamily="34" charset="0"/>
              </a:rPr>
              <a:t>is</a:t>
            </a:r>
            <a:r>
              <a:rPr lang="fr-FR" sz="1250" i="1">
                <a:solidFill>
                  <a:srgbClr val="58595B"/>
                </a:solidFill>
                <a:latin typeface="+mj-lt"/>
                <a:cs typeface="Arial" panose="020B0604020202020204" pitchFamily="34" charset="0"/>
              </a:rPr>
              <a:t> a basis for </a:t>
            </a:r>
            <a:r>
              <a:rPr lang="fr-FR" sz="1250" i="1" err="1">
                <a:solidFill>
                  <a:srgbClr val="58595B"/>
                </a:solidFill>
                <a:latin typeface="+mj-lt"/>
                <a:cs typeface="Arial" panose="020B0604020202020204" pitchFamily="34" charset="0"/>
              </a:rPr>
              <a:t>my</a:t>
            </a:r>
            <a:r>
              <a:rPr lang="fr-FR" sz="1250" i="1">
                <a:solidFill>
                  <a:srgbClr val="58595B"/>
                </a:solidFill>
                <a:latin typeface="+mj-lt"/>
                <a:cs typeface="Arial" panose="020B0604020202020204" pitchFamily="34" charset="0"/>
              </a:rPr>
              <a:t> trust »</a:t>
            </a:r>
            <a:endParaRPr lang="en-ES" sz="1250">
              <a:solidFill>
                <a:srgbClr val="0F64BE"/>
              </a:solidFill>
              <a:latin typeface="+mj-lt"/>
              <a:cs typeface="Arial" panose="020B0604020202020204" pitchFamily="34" charset="0"/>
            </a:endParaRPr>
          </a:p>
        </p:txBody>
      </p:sp>
      <p:sp>
        <p:nvSpPr>
          <p:cNvPr id="24" name="validate-tint-1">
            <a:extLst>
              <a:ext uri="{FF2B5EF4-FFF2-40B4-BE49-F238E27FC236}">
                <a16:creationId xmlns:a16="http://schemas.microsoft.com/office/drawing/2014/main" id="{D6FA0AAE-C605-7499-1ACE-2A9A6A3AC6C4}"/>
              </a:ext>
            </a:extLst>
          </p:cNvPr>
          <p:cNvSpPr>
            <a:spLocks noGrp="1"/>
          </p:cNvSpPr>
          <p:nvPr/>
        </p:nvSpPr>
        <p:spPr>
          <a:xfrm>
            <a:off x="982800" y="5566290"/>
            <a:ext cx="10152000" cy="769710"/>
          </a:xfrm>
          <a:prstGeom prst="roundRect">
            <a:avLst>
              <a:gd name="adj" fmla="val 0"/>
            </a:avLst>
          </a:prstGeom>
          <a:solidFill>
            <a:schemeClr val="bg1">
              <a:lumMod val="50000"/>
            </a:schemeClr>
          </a:solidFill>
          <a:ln w="0">
            <a:noFill/>
            <a:prstDash val="solid"/>
          </a:ln>
          <a:effectLst/>
        </p:spPr>
        <p:txBody>
          <a:bodyPr/>
          <a:lstStyle/>
          <a:p>
            <a:pPr>
              <a:defRPr sz="1463" b="0">
                <a:solidFill>
                  <a:srgbClr val="17223C"/>
                </a:solidFill>
                <a:latin typeface="Aptos"/>
                <a:ea typeface="Aptos"/>
                <a:cs typeface="Aptos"/>
              </a:defRPr>
            </a:pPr>
            <a:endParaRPr lang="en-GB" sz="1600">
              <a:solidFill>
                <a:schemeClr val="bg1"/>
              </a:solidFill>
              <a:latin typeface="+mj-lt"/>
              <a:ea typeface="Aptos"/>
              <a:cs typeface="Aptos"/>
            </a:endParaRPr>
          </a:p>
        </p:txBody>
      </p:sp>
      <p:sp>
        <p:nvSpPr>
          <p:cNvPr id="14" name="demand-number">
            <a:extLst>
              <a:ext uri="{FF2B5EF4-FFF2-40B4-BE49-F238E27FC236}">
                <a16:creationId xmlns:a16="http://schemas.microsoft.com/office/drawing/2014/main" id="{A220FF03-1A2F-ED8E-344C-D28A1FBF5FE3}"/>
              </a:ext>
            </a:extLst>
          </p:cNvPr>
          <p:cNvSpPr>
            <a:spLocks noGrp="1"/>
          </p:cNvSpPr>
          <p:nvPr/>
        </p:nvSpPr>
        <p:spPr>
          <a:xfrm>
            <a:off x="1105200" y="1386330"/>
            <a:ext cx="288000" cy="288000"/>
          </a:xfrm>
          <a:prstGeom prst="ellipse">
            <a:avLst/>
          </a:prstGeom>
          <a:noFill/>
          <a:ln w="9525">
            <a:solidFill>
              <a:schemeClr val="bg1"/>
            </a:solidFill>
            <a:prstDash val="solid"/>
          </a:ln>
          <a:effectLst/>
        </p:spPr>
        <p:txBody>
          <a:bodyPr wrap="square" lIns="0" tIns="0" rIns="0" bIns="0" anchor="ctr">
            <a:noAutofit/>
          </a:bodyPr>
          <a:lstStyle/>
          <a:p>
            <a:pPr algn="ctr">
              <a:lnSpc>
                <a:spcPct val="100000"/>
              </a:lnSpc>
              <a:spcBef>
                <a:spcPts val="0"/>
              </a:spcBef>
              <a:spcAft>
                <a:spcPts val="0"/>
              </a:spcAft>
              <a:defRPr sz="1800" b="1">
                <a:solidFill>
                  <a:srgbClr val="2458C7"/>
                </a:solidFill>
                <a:latin typeface="Aptos"/>
                <a:ea typeface="Aptos"/>
                <a:cs typeface="Aptos"/>
              </a:defRPr>
            </a:pPr>
            <a:r>
              <a:rPr sz="1400" b="1">
                <a:solidFill>
                  <a:srgbClr val="FFFFFF"/>
                </a:solidFill>
                <a:latin typeface="Arial"/>
                <a:ea typeface="Aptos"/>
                <a:cs typeface="Aptos"/>
              </a:rPr>
              <a:t>1</a:t>
            </a:r>
          </a:p>
        </p:txBody>
      </p:sp>
      <p:sp>
        <p:nvSpPr>
          <p:cNvPr id="13" name="demand-heading">
            <a:extLst>
              <a:ext uri="{FF2B5EF4-FFF2-40B4-BE49-F238E27FC236}">
                <a16:creationId xmlns:a16="http://schemas.microsoft.com/office/drawing/2014/main" id="{EA52744B-7CFB-6A08-6856-37F8D1C6F8A7}"/>
              </a:ext>
            </a:extLst>
          </p:cNvPr>
          <p:cNvSpPr>
            <a:spLocks noGrp="1"/>
          </p:cNvSpPr>
          <p:nvPr/>
        </p:nvSpPr>
        <p:spPr>
          <a:xfrm>
            <a:off x="1450800" y="1369110"/>
            <a:ext cx="2676000" cy="342000"/>
          </a:xfrm>
          <a:prstGeom prst="rect">
            <a:avLst/>
          </a:prstGeom>
          <a:noFill/>
          <a:ln w="0">
            <a:noFill/>
            <a:prstDash val="solid"/>
          </a:ln>
        </p:spPr>
        <p:txBody>
          <a:bodyPr wrap="square" lIns="0" tIns="7200" rIns="0" bIns="7200" anchor="ctr">
            <a:noAutofit/>
          </a:bodyPr>
          <a:lstStyle/>
          <a:p>
            <a:pPr marL="0" indent="0" algn="l">
              <a:lnSpc>
                <a:spcPct val="95000"/>
              </a:lnSpc>
              <a:spcBef>
                <a:spcPts val="0"/>
              </a:spcBef>
              <a:spcAft>
                <a:spcPts val="0"/>
              </a:spcAft>
              <a:buNone/>
              <a:defRPr sz="1875" b="1">
                <a:solidFill>
                  <a:srgbClr val="FFFFFF"/>
                </a:solidFill>
                <a:latin typeface="Aptos"/>
                <a:ea typeface="Aptos"/>
                <a:cs typeface="Aptos"/>
              </a:defRPr>
            </a:pPr>
            <a:r>
              <a:rPr lang="en-US" sz="1400" b="1">
                <a:solidFill>
                  <a:srgbClr val="FFFFFF"/>
                </a:solidFill>
                <a:latin typeface="Arial"/>
                <a:ea typeface="Aptos"/>
                <a:cs typeface="Aptos"/>
              </a:rPr>
              <a:t>VISIBLE TRACK RECORD</a:t>
            </a:r>
            <a:endParaRPr sz="1600" b="1">
              <a:solidFill>
                <a:srgbClr val="FFFFFF"/>
              </a:solidFill>
              <a:latin typeface="+mj-lt"/>
              <a:ea typeface="Aptos"/>
              <a:cs typeface="Aptos"/>
            </a:endParaRPr>
          </a:p>
        </p:txBody>
      </p:sp>
      <p:sp>
        <p:nvSpPr>
          <p:cNvPr id="17" name="participation-number">
            <a:extLst>
              <a:ext uri="{FF2B5EF4-FFF2-40B4-BE49-F238E27FC236}">
                <a16:creationId xmlns:a16="http://schemas.microsoft.com/office/drawing/2014/main" id="{B1B9A490-1219-B1B2-E825-C9C39BCE335F}"/>
              </a:ext>
            </a:extLst>
          </p:cNvPr>
          <p:cNvSpPr>
            <a:spLocks noGrp="1"/>
          </p:cNvSpPr>
          <p:nvPr/>
        </p:nvSpPr>
        <p:spPr>
          <a:xfrm>
            <a:off x="4555200" y="1386330"/>
            <a:ext cx="288000" cy="288000"/>
          </a:xfrm>
          <a:prstGeom prst="ellipse">
            <a:avLst/>
          </a:prstGeom>
          <a:noFill/>
          <a:ln w="9525">
            <a:solidFill>
              <a:schemeClr val="bg1"/>
            </a:solidFill>
            <a:prstDash val="solid"/>
          </a:ln>
          <a:effectLst/>
        </p:spPr>
        <p:txBody>
          <a:bodyPr wrap="square" lIns="0" tIns="0" rIns="0" bIns="0" anchor="ctr">
            <a:noAutofit/>
          </a:bodyPr>
          <a:lstStyle/>
          <a:p>
            <a:pPr algn="ctr">
              <a:lnSpc>
                <a:spcPct val="100000"/>
              </a:lnSpc>
              <a:spcBef>
                <a:spcPts val="0"/>
              </a:spcBef>
              <a:spcAft>
                <a:spcPts val="0"/>
              </a:spcAft>
              <a:defRPr sz="1800" b="1">
                <a:solidFill>
                  <a:srgbClr val="D64C60"/>
                </a:solidFill>
                <a:latin typeface="Aptos"/>
                <a:ea typeface="Aptos"/>
                <a:cs typeface="Aptos"/>
              </a:defRPr>
            </a:pPr>
            <a:r>
              <a:rPr sz="1400" b="1">
                <a:solidFill>
                  <a:srgbClr val="FFFFFF"/>
                </a:solidFill>
                <a:latin typeface="Arial"/>
                <a:ea typeface="Aptos"/>
                <a:cs typeface="Aptos"/>
              </a:rPr>
              <a:t>2</a:t>
            </a:r>
          </a:p>
        </p:txBody>
      </p:sp>
      <p:sp>
        <p:nvSpPr>
          <p:cNvPr id="16" name="demand-heading">
            <a:extLst>
              <a:ext uri="{FF2B5EF4-FFF2-40B4-BE49-F238E27FC236}">
                <a16:creationId xmlns:a16="http://schemas.microsoft.com/office/drawing/2014/main" id="{56794216-4FC9-78AF-87BC-A7E677AD2652}"/>
              </a:ext>
            </a:extLst>
          </p:cNvPr>
          <p:cNvSpPr>
            <a:spLocks noGrp="1"/>
          </p:cNvSpPr>
          <p:nvPr/>
        </p:nvSpPr>
        <p:spPr>
          <a:xfrm>
            <a:off x="4900800" y="1369110"/>
            <a:ext cx="2676000" cy="342000"/>
          </a:xfrm>
          <a:prstGeom prst="rect">
            <a:avLst/>
          </a:prstGeom>
          <a:noFill/>
          <a:ln w="0">
            <a:noFill/>
            <a:prstDash val="solid"/>
          </a:ln>
        </p:spPr>
        <p:txBody>
          <a:bodyPr wrap="square" lIns="0" tIns="7200" rIns="0" bIns="7200" anchor="ctr">
            <a:noAutofit/>
          </a:bodyPr>
          <a:lstStyle/>
          <a:p>
            <a:pPr marL="0" indent="0" algn="l">
              <a:lnSpc>
                <a:spcPct val="95000"/>
              </a:lnSpc>
              <a:spcBef>
                <a:spcPts val="0"/>
              </a:spcBef>
              <a:spcAft>
                <a:spcPts val="0"/>
              </a:spcAft>
              <a:buNone/>
              <a:defRPr sz="1875" b="1">
                <a:solidFill>
                  <a:srgbClr val="FFFFFF"/>
                </a:solidFill>
                <a:latin typeface="Aptos"/>
                <a:ea typeface="Aptos"/>
                <a:cs typeface="Aptos"/>
              </a:defRPr>
            </a:pPr>
            <a:r>
              <a:rPr lang="en-GB" sz="1400" b="1">
                <a:solidFill>
                  <a:srgbClr val="FFFFFF"/>
                </a:solidFill>
                <a:latin typeface="Arial"/>
                <a:ea typeface="Aptos"/>
                <a:cs typeface="Aptos"/>
              </a:rPr>
              <a:t>SUPPORTED SENIORS</a:t>
            </a:r>
          </a:p>
        </p:txBody>
      </p:sp>
      <p:sp>
        <p:nvSpPr>
          <p:cNvPr id="20" name="model-number">
            <a:extLst>
              <a:ext uri="{FF2B5EF4-FFF2-40B4-BE49-F238E27FC236}">
                <a16:creationId xmlns:a16="http://schemas.microsoft.com/office/drawing/2014/main" id="{9A4ED613-6877-C824-A026-90469A5BE812}"/>
              </a:ext>
            </a:extLst>
          </p:cNvPr>
          <p:cNvSpPr>
            <a:spLocks noGrp="1"/>
          </p:cNvSpPr>
          <p:nvPr/>
        </p:nvSpPr>
        <p:spPr>
          <a:xfrm>
            <a:off x="8005200" y="1386330"/>
            <a:ext cx="288000" cy="288000"/>
          </a:xfrm>
          <a:prstGeom prst="ellipse">
            <a:avLst/>
          </a:prstGeom>
          <a:noFill/>
          <a:ln w="9525">
            <a:solidFill>
              <a:schemeClr val="bg1"/>
            </a:solidFill>
            <a:prstDash val="solid"/>
          </a:ln>
          <a:effectLst/>
        </p:spPr>
        <p:txBody>
          <a:bodyPr wrap="square" lIns="0" tIns="0" rIns="0" bIns="0" anchor="ctr">
            <a:noAutofit/>
          </a:bodyPr>
          <a:lstStyle/>
          <a:p>
            <a:pPr algn="ctr">
              <a:lnSpc>
                <a:spcPct val="100000"/>
              </a:lnSpc>
              <a:spcBef>
                <a:spcPts val="0"/>
              </a:spcBef>
              <a:spcAft>
                <a:spcPts val="0"/>
              </a:spcAft>
              <a:defRPr sz="1800" b="1">
                <a:solidFill>
                  <a:srgbClr val="6557B8"/>
                </a:solidFill>
                <a:latin typeface="Aptos"/>
                <a:ea typeface="Aptos"/>
                <a:cs typeface="Aptos"/>
              </a:defRPr>
            </a:pPr>
            <a:r>
              <a:rPr sz="1400" b="1">
                <a:solidFill>
                  <a:srgbClr val="FFFFFF"/>
                </a:solidFill>
                <a:latin typeface="Arial"/>
                <a:ea typeface="Aptos"/>
                <a:cs typeface="Aptos"/>
              </a:rPr>
              <a:t>3</a:t>
            </a:r>
          </a:p>
        </p:txBody>
      </p:sp>
      <p:sp>
        <p:nvSpPr>
          <p:cNvPr id="19" name="demand-heading">
            <a:extLst>
              <a:ext uri="{FF2B5EF4-FFF2-40B4-BE49-F238E27FC236}">
                <a16:creationId xmlns:a16="http://schemas.microsoft.com/office/drawing/2014/main" id="{1F329EAB-C492-C245-873B-A12434335590}"/>
              </a:ext>
            </a:extLst>
          </p:cNvPr>
          <p:cNvSpPr>
            <a:spLocks noGrp="1"/>
          </p:cNvSpPr>
          <p:nvPr/>
        </p:nvSpPr>
        <p:spPr>
          <a:xfrm>
            <a:off x="8350800" y="1369110"/>
            <a:ext cx="2676000" cy="342000"/>
          </a:xfrm>
          <a:prstGeom prst="rect">
            <a:avLst/>
          </a:prstGeom>
          <a:noFill/>
          <a:ln w="0">
            <a:noFill/>
            <a:prstDash val="solid"/>
          </a:ln>
        </p:spPr>
        <p:txBody>
          <a:bodyPr wrap="square" lIns="0" tIns="7200" rIns="0" bIns="7200" anchor="ctr">
            <a:noAutofit/>
          </a:bodyPr>
          <a:lstStyle/>
          <a:p>
            <a:pPr marL="0" indent="0" algn="l">
              <a:lnSpc>
                <a:spcPct val="95000"/>
              </a:lnSpc>
              <a:spcBef>
                <a:spcPts val="0"/>
              </a:spcBef>
              <a:spcAft>
                <a:spcPts val="0"/>
              </a:spcAft>
              <a:buNone/>
              <a:defRPr sz="1875" b="1">
                <a:solidFill>
                  <a:srgbClr val="FFFFFF"/>
                </a:solidFill>
                <a:latin typeface="Aptos"/>
                <a:ea typeface="Aptos"/>
                <a:cs typeface="Aptos"/>
              </a:defRPr>
            </a:pPr>
            <a:r>
              <a:rPr lang="en-GB" sz="1400" b="1">
                <a:solidFill>
                  <a:srgbClr val="FFFFFF"/>
                </a:solidFill>
                <a:latin typeface="Arial"/>
                <a:ea typeface="Aptos"/>
                <a:cs typeface="Aptos"/>
              </a:rPr>
              <a:t>ACTIVE COMMUNITY</a:t>
            </a:r>
          </a:p>
        </p:txBody>
      </p:sp>
      <p:sp>
        <p:nvSpPr>
          <p:cNvPr id="26" name="TextBox 25">
            <a:extLst>
              <a:ext uri="{FF2B5EF4-FFF2-40B4-BE49-F238E27FC236}">
                <a16:creationId xmlns:a16="http://schemas.microsoft.com/office/drawing/2014/main" id="{5A5D1D3C-B227-E900-4ECD-7E2689C31FC3}"/>
              </a:ext>
            </a:extLst>
          </p:cNvPr>
          <p:cNvSpPr txBox="1"/>
          <p:nvPr/>
        </p:nvSpPr>
        <p:spPr>
          <a:xfrm>
            <a:off x="3304800" y="5566290"/>
            <a:ext cx="7758000" cy="769710"/>
          </a:xfrm>
          <a:prstGeom prst="rect">
            <a:avLst/>
          </a:prstGeom>
          <a:noFill/>
        </p:spPr>
        <p:txBody>
          <a:bodyPr wrap="square" lIns="0" tIns="7200" rIns="21600" bIns="7200" anchor="ctr">
            <a:noAutofit/>
          </a:bodyPr>
          <a:lstStyle/>
          <a:p>
            <a:pPr marL="0" indent="0" algn="l">
              <a:lnSpc>
                <a:spcPct val="104000"/>
              </a:lnSpc>
              <a:spcBef>
                <a:spcPts val="0"/>
              </a:spcBef>
              <a:spcAft>
                <a:spcPts val="200"/>
              </a:spcAft>
              <a:buNone/>
              <a:defRPr sz="1425" b="0">
                <a:solidFill>
                  <a:srgbClr val="17223C"/>
                </a:solidFill>
                <a:latin typeface="Aptos"/>
                <a:ea typeface="Aptos"/>
                <a:cs typeface="Aptos"/>
              </a:defRPr>
            </a:pPr>
            <a:r>
              <a:rPr lang="en-ES" sz="1300" b="0">
                <a:solidFill>
                  <a:srgbClr val="FFFFFF"/>
                </a:solidFill>
                <a:latin typeface="Arial" panose="020B0604020202020204" pitchFamily="34" charset="0"/>
                <a:cs typeface="Arial" panose="020B0604020202020204" pitchFamily="34" charset="0"/>
              </a:rPr>
              <a:t>Ideas and suggestions are welcome: how would you use such a network, </a:t>
            </a:r>
            <a:r>
              <a:rPr lang="fr-FR" sz="1300" b="0">
                <a:solidFill>
                  <a:srgbClr val="FFFFFF"/>
                </a:solidFill>
                <a:latin typeface="Arial" panose="020B0604020202020204" pitchFamily="34" charset="0"/>
                <a:cs typeface="Arial" panose="020B0604020202020204" pitchFamily="34" charset="0"/>
              </a:rPr>
              <a:t>for </a:t>
            </a:r>
            <a:r>
              <a:rPr lang="fr-FR" sz="1300" b="0" err="1">
                <a:solidFill>
                  <a:srgbClr val="FFFFFF"/>
                </a:solidFill>
                <a:latin typeface="Arial" panose="020B0604020202020204" pitchFamily="34" charset="0"/>
                <a:cs typeface="Arial" panose="020B0604020202020204" pitchFamily="34" charset="0"/>
              </a:rPr>
              <a:t>which</a:t>
            </a:r>
            <a:r>
              <a:rPr lang="fr-FR" sz="1300" b="0">
                <a:solidFill>
                  <a:srgbClr val="FFFFFF"/>
                </a:solidFill>
                <a:latin typeface="Arial" panose="020B0604020202020204" pitchFamily="34" charset="0"/>
                <a:cs typeface="Arial" panose="020B0604020202020204" pitchFamily="34" charset="0"/>
              </a:rPr>
              <a:t> directions? </a:t>
            </a:r>
            <a:r>
              <a:rPr lang="fr-FR" sz="1300" b="0" err="1">
                <a:solidFill>
                  <a:srgbClr val="FFFFFF"/>
                </a:solidFill>
                <a:latin typeface="Arial" panose="020B0604020202020204" pitchFamily="34" charset="0"/>
                <a:cs typeface="Arial" panose="020B0604020202020204" pitchFamily="34" charset="0"/>
              </a:rPr>
              <a:t>Any</a:t>
            </a:r>
            <a:r>
              <a:rPr lang="fr-FR" sz="1300" b="0">
                <a:solidFill>
                  <a:srgbClr val="FFFFFF"/>
                </a:solidFill>
                <a:latin typeface="Arial" panose="020B0604020202020204" pitchFamily="34" charset="0"/>
                <a:cs typeface="Arial" panose="020B0604020202020204" pitchFamily="34" charset="0"/>
              </a:rPr>
              <a:t> </a:t>
            </a:r>
            <a:r>
              <a:rPr lang="fr-FR" sz="1300" b="0" err="1">
                <a:solidFill>
                  <a:srgbClr val="FFFFFF"/>
                </a:solidFill>
                <a:latin typeface="Arial" panose="020B0604020202020204" pitchFamily="34" charset="0"/>
                <a:cs typeface="Arial" panose="020B0604020202020204" pitchFamily="34" charset="0"/>
              </a:rPr>
              <a:t>interest</a:t>
            </a:r>
            <a:r>
              <a:rPr lang="fr-FR" sz="1300" b="0">
                <a:solidFill>
                  <a:srgbClr val="FFFFFF"/>
                </a:solidFill>
                <a:latin typeface="Arial" panose="020B0604020202020204" pitchFamily="34" charset="0"/>
                <a:cs typeface="Arial" panose="020B0604020202020204" pitchFamily="34" charset="0"/>
              </a:rPr>
              <a:t>? </a:t>
            </a:r>
            <a:endParaRPr lang="en-US" sz="1600">
              <a:solidFill>
                <a:schemeClr val="bg1"/>
              </a:solidFill>
              <a:latin typeface="Arial" panose="020B0604020202020204" pitchFamily="34" charset="0"/>
              <a:cs typeface="Arial" panose="020B0604020202020204" pitchFamily="34" charset="0"/>
            </a:endParaRPr>
          </a:p>
        </p:txBody>
      </p:sp>
      <p:sp>
        <p:nvSpPr>
          <p:cNvPr id="4" name="decision-label">
            <a:extLst>
              <a:ext uri="{FF2B5EF4-FFF2-40B4-BE49-F238E27FC236}">
                <a16:creationId xmlns:a16="http://schemas.microsoft.com/office/drawing/2014/main" id="{280EE290-1891-8B80-CEC9-2CE42B4FDC8F}"/>
              </a:ext>
            </a:extLst>
          </p:cNvPr>
          <p:cNvSpPr>
            <a:spLocks noGrp="1"/>
          </p:cNvSpPr>
          <p:nvPr/>
        </p:nvSpPr>
        <p:spPr>
          <a:xfrm>
            <a:off x="982800" y="5566290"/>
            <a:ext cx="2123999" cy="769710"/>
          </a:xfrm>
          <a:prstGeom prst="roundRect">
            <a:avLst>
              <a:gd name="adj" fmla="val 0"/>
            </a:avLst>
          </a:prstGeom>
          <a:solidFill>
            <a:srgbClr val="0F64BE"/>
          </a:solidFill>
          <a:ln w="0">
            <a:noFill/>
            <a:prstDash val="solid"/>
          </a:ln>
        </p:spPr>
        <p:txBody>
          <a:bodyPr wrap="square" lIns="0" tIns="7200" rIns="21600" bIns="7200" anchor="ctr">
            <a:noAutofit/>
          </a:bodyPr>
          <a:lstStyle/>
          <a:p>
            <a:pPr marL="0" indent="0" algn="ctr">
              <a:lnSpc>
                <a:spcPct val="95000"/>
              </a:lnSpc>
              <a:spcBef>
                <a:spcPts val="0"/>
              </a:spcBef>
              <a:spcAft>
                <a:spcPts val="0"/>
              </a:spcAft>
              <a:buNone/>
              <a:defRPr sz="1650" b="1">
                <a:solidFill>
                  <a:srgbClr val="B9D0FF"/>
                </a:solidFill>
                <a:latin typeface="Aptos"/>
                <a:ea typeface="Aptos"/>
                <a:cs typeface="Aptos"/>
              </a:defRPr>
            </a:pPr>
            <a:r>
              <a:rPr lang="en-US" sz="1050" b="1" spc="80">
                <a:solidFill>
                  <a:srgbClr val="FFFFFF"/>
                </a:solidFill>
                <a:latin typeface="Arial"/>
                <a:ea typeface="Aptos"/>
                <a:cs typeface="Aptos"/>
              </a:rPr>
              <a:t>YOUR VIEW</a:t>
            </a:r>
            <a:endParaRPr sz="1400" b="1">
              <a:solidFill>
                <a:srgbClr val="B9D0FF"/>
              </a:solidFill>
              <a:latin typeface="+mj-lt"/>
              <a:ea typeface="Aptos"/>
              <a:cs typeface="Aptos"/>
            </a:endParaRPr>
          </a:p>
        </p:txBody>
      </p:sp>
    </p:spTree>
    <p:extLst>
      <p:ext uri="{BB962C8B-B14F-4D97-AF65-F5344CB8AC3E}">
        <p14:creationId xmlns:p14="http://schemas.microsoft.com/office/powerpoint/2010/main" val="346437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4031-D2D5-E2E3-9BFE-F02F1F851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C9A10-0BA5-FB65-6CD7-33089F31EF3E}"/>
              </a:ext>
            </a:extLst>
          </p:cNvPr>
          <p:cNvSpPr>
            <a:spLocks noGrp="1"/>
          </p:cNvSpPr>
          <p:nvPr>
            <p:ph type="title"/>
          </p:nvPr>
        </p:nvSpPr>
        <p:spPr/>
        <p:txBody>
          <a:bodyPr/>
          <a:lstStyle/>
          <a:p>
            <a:r>
              <a:rPr lang="en-GB">
                <a:ea typeface="Lato"/>
                <a:cs typeface="Lato"/>
              </a:rPr>
              <a:t>Virtual fairs</a:t>
            </a:r>
            <a:endParaRPr lang="en-GB"/>
          </a:p>
        </p:txBody>
      </p:sp>
      <p:sp>
        <p:nvSpPr>
          <p:cNvPr id="3" name="Content Placeholder 2">
            <a:extLst>
              <a:ext uri="{FF2B5EF4-FFF2-40B4-BE49-F238E27FC236}">
                <a16:creationId xmlns:a16="http://schemas.microsoft.com/office/drawing/2014/main" id="{D79BC15B-C70F-56E3-E5FF-17D694F48E87}"/>
              </a:ext>
            </a:extLst>
          </p:cNvPr>
          <p:cNvSpPr>
            <a:spLocks noGrp="1"/>
          </p:cNvSpPr>
          <p:nvPr>
            <p:ph idx="1"/>
          </p:nvPr>
        </p:nvSpPr>
        <p:spPr>
          <a:xfrm>
            <a:off x="837181" y="1497285"/>
            <a:ext cx="10404471" cy="4327772"/>
          </a:xfrm>
        </p:spPr>
        <p:txBody>
          <a:bodyPr vert="horz" lIns="91440" tIns="45720" rIns="91440" bIns="45720" rtlCol="0" anchor="t">
            <a:normAutofit/>
          </a:bodyPr>
          <a:lstStyle/>
          <a:p>
            <a:pPr marL="0" indent="0">
              <a:lnSpc>
                <a:spcPct val="80000"/>
              </a:lnSpc>
              <a:buNone/>
            </a:pPr>
            <a:r>
              <a:rPr lang="en-GB" sz="1600">
                <a:solidFill>
                  <a:srgbClr val="0C0C0C"/>
                </a:solidFill>
                <a:ea typeface="+mn-lt"/>
                <a:cs typeface="+mn-lt"/>
              </a:rPr>
              <a:t>INPACE Virtual Fair is designed to connect mature European and Indo-Pacific innovations (technologies and products) through an immersive 3D environment.</a:t>
            </a:r>
            <a:br>
              <a:rPr lang="en-US" sz="1600"/>
            </a:br>
            <a:endParaRPr lang="en-US" sz="1600">
              <a:cs typeface="Arial" panose="020B0604020202020204"/>
            </a:endParaRPr>
          </a:p>
          <a:p>
            <a:pPr>
              <a:buFont typeface="Arial"/>
              <a:buChar char="•"/>
            </a:pPr>
            <a:endParaRPr lang="en-GB" sz="1800">
              <a:cs typeface="Arial"/>
            </a:endParaRPr>
          </a:p>
        </p:txBody>
      </p:sp>
      <p:sp>
        <p:nvSpPr>
          <p:cNvPr id="4" name="Footer Placeholder 3">
            <a:extLst>
              <a:ext uri="{FF2B5EF4-FFF2-40B4-BE49-F238E27FC236}">
                <a16:creationId xmlns:a16="http://schemas.microsoft.com/office/drawing/2014/main" id="{F8DAC7F9-D6EB-3A6B-BEF2-1D29901CED22}"/>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DC345875-80C0-25EE-C137-792B5EC5D7D7}"/>
              </a:ext>
            </a:extLst>
          </p:cNvPr>
          <p:cNvSpPr>
            <a:spLocks noGrp="1"/>
          </p:cNvSpPr>
          <p:nvPr>
            <p:ph type="sldNum" sz="quarter" idx="12"/>
          </p:nvPr>
        </p:nvSpPr>
        <p:spPr/>
        <p:txBody>
          <a:bodyPr/>
          <a:lstStyle/>
          <a:p>
            <a:fld id="{8782BFEE-EB8F-DB48-8DE7-FAD35D4F1A54}" type="slidenum">
              <a:rPr lang="en-CH" smtClean="0"/>
              <a:pPr/>
              <a:t>13</a:t>
            </a:fld>
            <a:endParaRPr lang="en-CH"/>
          </a:p>
        </p:txBody>
      </p:sp>
      <p:pic>
        <p:nvPicPr>
          <p:cNvPr id="6" name="Picture 5" descr="A screenshot of a video game&#10;&#10;AI-generated content may be incorrect.">
            <a:extLst>
              <a:ext uri="{FF2B5EF4-FFF2-40B4-BE49-F238E27FC236}">
                <a16:creationId xmlns:a16="http://schemas.microsoft.com/office/drawing/2014/main" id="{18145E41-53CE-8E54-AA20-5FDA905B8FAC}"/>
              </a:ext>
            </a:extLst>
          </p:cNvPr>
          <p:cNvPicPr>
            <a:picLocks noChangeAspect="1"/>
          </p:cNvPicPr>
          <p:nvPr/>
        </p:nvPicPr>
        <p:blipFill>
          <a:blip r:embed="rId2"/>
          <a:stretch>
            <a:fillRect/>
          </a:stretch>
        </p:blipFill>
        <p:spPr>
          <a:xfrm>
            <a:off x="834380" y="3757173"/>
            <a:ext cx="4371140" cy="2473980"/>
          </a:xfrm>
          <a:prstGeom prst="rect">
            <a:avLst/>
          </a:prstGeom>
        </p:spPr>
      </p:pic>
      <p:pic>
        <p:nvPicPr>
          <p:cNvPr id="7" name="Picture 6" descr="A screenshot of a video game&#10;&#10;AI-generated content may be incorrect.">
            <a:extLst>
              <a:ext uri="{FF2B5EF4-FFF2-40B4-BE49-F238E27FC236}">
                <a16:creationId xmlns:a16="http://schemas.microsoft.com/office/drawing/2014/main" id="{EB680383-D1F8-C720-0C17-CA9BB766B4DD}"/>
              </a:ext>
            </a:extLst>
          </p:cNvPr>
          <p:cNvPicPr>
            <a:picLocks noChangeAspect="1"/>
          </p:cNvPicPr>
          <p:nvPr/>
        </p:nvPicPr>
        <p:blipFill>
          <a:blip r:embed="rId3"/>
          <a:stretch>
            <a:fillRect/>
          </a:stretch>
        </p:blipFill>
        <p:spPr>
          <a:xfrm>
            <a:off x="5607027" y="3752454"/>
            <a:ext cx="5099574" cy="2486951"/>
          </a:xfrm>
          <a:prstGeom prst="rect">
            <a:avLst/>
          </a:prstGeom>
        </p:spPr>
      </p:pic>
      <p:sp>
        <p:nvSpPr>
          <p:cNvPr id="8" name="TextBox 7">
            <a:extLst>
              <a:ext uri="{FF2B5EF4-FFF2-40B4-BE49-F238E27FC236}">
                <a16:creationId xmlns:a16="http://schemas.microsoft.com/office/drawing/2014/main" id="{ABC7D270-175F-0AF6-B9A5-8D0A65187684}"/>
              </a:ext>
            </a:extLst>
          </p:cNvPr>
          <p:cNvSpPr txBox="1"/>
          <p:nvPr/>
        </p:nvSpPr>
        <p:spPr>
          <a:xfrm>
            <a:off x="837756" y="2121242"/>
            <a:ext cx="4722768" cy="1846659"/>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GB" sz="1600" b="1">
                <a:solidFill>
                  <a:srgbClr val="111111"/>
                </a:solidFill>
                <a:cs typeface="Arial"/>
              </a:rPr>
              <a:t>Key focus areas: </a:t>
            </a:r>
            <a:endParaRPr lang="en-US" sz="1600">
              <a:cs typeface="Arial"/>
            </a:endParaRPr>
          </a:p>
          <a:p>
            <a:pPr marL="285750" indent="-285750">
              <a:buFont typeface="Arial"/>
              <a:buChar char="•"/>
            </a:pPr>
            <a:r>
              <a:rPr lang="en-GB" sz="1600">
                <a:solidFill>
                  <a:srgbClr val="111111"/>
                </a:solidFill>
                <a:cs typeface="Arial"/>
              </a:rPr>
              <a:t>Trustworthy AI</a:t>
            </a:r>
            <a:endParaRPr lang="en-GB" sz="1600">
              <a:cs typeface="Arial"/>
            </a:endParaRPr>
          </a:p>
          <a:p>
            <a:pPr marL="285750" indent="-285750">
              <a:buFont typeface="Arial"/>
              <a:buChar char="•"/>
            </a:pPr>
            <a:r>
              <a:rPr lang="en-GB" sz="1600">
                <a:solidFill>
                  <a:srgbClr val="111111"/>
                </a:solidFill>
                <a:cs typeface="Arial"/>
              </a:rPr>
              <a:t>Semiconductors &amp; advanced chip technologies</a:t>
            </a:r>
            <a:endParaRPr lang="en-GB" sz="1600">
              <a:cs typeface="Arial"/>
            </a:endParaRPr>
          </a:p>
          <a:p>
            <a:pPr marL="285750" indent="-285750">
              <a:buFont typeface="Arial"/>
              <a:buChar char="•"/>
            </a:pPr>
            <a:r>
              <a:rPr lang="en-GB" sz="1600">
                <a:solidFill>
                  <a:srgbClr val="111111"/>
                </a:solidFill>
                <a:cs typeface="Arial"/>
              </a:rPr>
              <a:t>Secure IoT &amp; infrastructure protection</a:t>
            </a:r>
            <a:endParaRPr lang="en-GB" sz="1600">
              <a:cs typeface="Arial"/>
            </a:endParaRPr>
          </a:p>
          <a:p>
            <a:pPr marL="285750" indent="-285750">
              <a:buFont typeface="Arial"/>
              <a:buChar char="•"/>
            </a:pPr>
            <a:r>
              <a:rPr lang="en-GB" sz="1600">
                <a:solidFill>
                  <a:srgbClr val="111111"/>
                </a:solidFill>
                <a:cs typeface="Arial"/>
              </a:rPr>
              <a:t>Digital identities &amp; trust systems</a:t>
            </a:r>
            <a:endParaRPr lang="en-GB" sz="1600">
              <a:cs typeface="Arial"/>
            </a:endParaRPr>
          </a:p>
          <a:p>
            <a:pPr marL="285750" indent="-285750">
              <a:buFont typeface="Arial"/>
              <a:buChar char="•"/>
            </a:pPr>
            <a:r>
              <a:rPr lang="en-GB" sz="1600">
                <a:solidFill>
                  <a:srgbClr val="111111"/>
                </a:solidFill>
                <a:cs typeface="Arial"/>
              </a:rPr>
              <a:t>6G networks &amp; communication infrastructure</a:t>
            </a:r>
            <a:endParaRPr lang="en-GB" sz="1600"/>
          </a:p>
          <a:p>
            <a:endParaRPr lang="en-GB">
              <a:cs typeface="Arial"/>
            </a:endParaRPr>
          </a:p>
        </p:txBody>
      </p:sp>
      <p:sp>
        <p:nvSpPr>
          <p:cNvPr id="9" name="TextBox 8">
            <a:extLst>
              <a:ext uri="{FF2B5EF4-FFF2-40B4-BE49-F238E27FC236}">
                <a16:creationId xmlns:a16="http://schemas.microsoft.com/office/drawing/2014/main" id="{CE5C9EA5-0D68-75D3-62E8-26A4ED030A58}"/>
              </a:ext>
            </a:extLst>
          </p:cNvPr>
          <p:cNvSpPr txBox="1"/>
          <p:nvPr/>
        </p:nvSpPr>
        <p:spPr>
          <a:xfrm>
            <a:off x="5794188" y="2203620"/>
            <a:ext cx="5073267"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a:solidFill>
                  <a:srgbClr val="111111"/>
                </a:solidFill>
                <a:cs typeface="Arial"/>
              </a:rPr>
              <a:t>What participants receive:</a:t>
            </a:r>
            <a:endParaRPr lang="en-US" sz="1600">
              <a:cs typeface="Arial"/>
            </a:endParaRPr>
          </a:p>
          <a:p>
            <a:pPr marL="285750" indent="-285750">
              <a:buFont typeface="Arial"/>
              <a:buChar char="•"/>
            </a:pPr>
            <a:r>
              <a:rPr lang="en-GB" sz="1600" b="1">
                <a:solidFill>
                  <a:srgbClr val="111111"/>
                </a:solidFill>
                <a:cs typeface="Arial"/>
              </a:rPr>
              <a:t>Professional 3D virtual booth </a:t>
            </a:r>
            <a:r>
              <a:rPr lang="en-GB" sz="1600">
                <a:solidFill>
                  <a:srgbClr val="111111"/>
                </a:solidFill>
                <a:cs typeface="Arial"/>
              </a:rPr>
              <a:t>on INPACE virtual expo </a:t>
            </a:r>
            <a:r>
              <a:rPr lang="en-GB" sz="1600" err="1">
                <a:solidFill>
                  <a:srgbClr val="111111"/>
                </a:solidFill>
                <a:cs typeface="Arial"/>
              </a:rPr>
              <a:t>center</a:t>
            </a:r>
            <a:endParaRPr lang="en-GB" sz="1600" err="1">
              <a:cs typeface="Arial"/>
            </a:endParaRPr>
          </a:p>
          <a:p>
            <a:pPr marL="285750" indent="-285750">
              <a:buFont typeface="Arial"/>
              <a:buChar char="•"/>
            </a:pPr>
            <a:r>
              <a:rPr lang="en-GB" sz="1600" b="1">
                <a:solidFill>
                  <a:srgbClr val="111111"/>
                </a:solidFill>
                <a:cs typeface="Arial"/>
              </a:rPr>
              <a:t>Marketing and PR support</a:t>
            </a:r>
            <a:endParaRPr lang="en-GB" sz="1600">
              <a:cs typeface="Arial"/>
            </a:endParaRPr>
          </a:p>
          <a:p>
            <a:pPr marL="285750" indent="-285750">
              <a:buFont typeface="Arial"/>
              <a:buChar char="•"/>
            </a:pPr>
            <a:r>
              <a:rPr lang="en-GB" sz="1600" b="1">
                <a:solidFill>
                  <a:srgbClr val="111111"/>
                </a:solidFill>
                <a:cs typeface="Arial"/>
              </a:rPr>
              <a:t>Six months of exposure</a:t>
            </a:r>
            <a:r>
              <a:rPr lang="en-GB" sz="1600">
                <a:solidFill>
                  <a:srgbClr val="111111"/>
                </a:solidFill>
                <a:cs typeface="Arial"/>
              </a:rPr>
              <a:t> with all costs covered by European funding</a:t>
            </a:r>
            <a:endParaRPr lang="en-GB" sz="1600">
              <a:cs typeface="Arial" panose="020B0604020202020204"/>
            </a:endParaRPr>
          </a:p>
          <a:p>
            <a:endParaRPr lang="en-GB">
              <a:cs typeface="Arial"/>
            </a:endParaRPr>
          </a:p>
        </p:txBody>
      </p:sp>
    </p:spTree>
    <p:extLst>
      <p:ext uri="{BB962C8B-B14F-4D97-AF65-F5344CB8AC3E}">
        <p14:creationId xmlns:p14="http://schemas.microsoft.com/office/powerpoint/2010/main" val="3077967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4D67-DFAB-C4DF-042D-8A753BF12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1C751-D718-55DA-B6DB-B7784497FE24}"/>
              </a:ext>
            </a:extLst>
          </p:cNvPr>
          <p:cNvSpPr>
            <a:spLocks noGrp="1"/>
          </p:cNvSpPr>
          <p:nvPr>
            <p:ph type="title"/>
          </p:nvPr>
        </p:nvSpPr>
        <p:spPr/>
        <p:txBody>
          <a:bodyPr/>
          <a:lstStyle/>
          <a:p>
            <a:r>
              <a:rPr lang="en-GB">
                <a:ea typeface="Lato"/>
                <a:cs typeface="Lato"/>
              </a:rPr>
              <a:t>1st Virtual Fair Successfully Delivered!</a:t>
            </a:r>
            <a:endParaRPr lang="en-GB"/>
          </a:p>
        </p:txBody>
      </p:sp>
      <p:sp>
        <p:nvSpPr>
          <p:cNvPr id="4" name="Footer Placeholder 3">
            <a:extLst>
              <a:ext uri="{FF2B5EF4-FFF2-40B4-BE49-F238E27FC236}">
                <a16:creationId xmlns:a16="http://schemas.microsoft.com/office/drawing/2014/main" id="{09720112-7004-97ED-CF44-B943FDA87AE9}"/>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A9542339-4369-DB64-016F-FA545AAD1D8A}"/>
              </a:ext>
            </a:extLst>
          </p:cNvPr>
          <p:cNvSpPr>
            <a:spLocks noGrp="1"/>
          </p:cNvSpPr>
          <p:nvPr>
            <p:ph type="sldNum" sz="quarter" idx="12"/>
          </p:nvPr>
        </p:nvSpPr>
        <p:spPr>
          <a:xfrm>
            <a:off x="8896979" y="6356350"/>
            <a:ext cx="2743200" cy="365125"/>
          </a:xfrm>
        </p:spPr>
        <p:txBody>
          <a:bodyPr/>
          <a:lstStyle/>
          <a:p>
            <a:fld id="{8782BFEE-EB8F-DB48-8DE7-FAD35D4F1A54}" type="slidenum">
              <a:rPr lang="en-CH" smtClean="0"/>
              <a:pPr/>
              <a:t>14</a:t>
            </a:fld>
            <a:endParaRPr lang="en-CH"/>
          </a:p>
        </p:txBody>
      </p:sp>
      <p:pic>
        <p:nvPicPr>
          <p:cNvPr id="1026" name="Picture 2" descr="OASEES">
            <a:extLst>
              <a:ext uri="{FF2B5EF4-FFF2-40B4-BE49-F238E27FC236}">
                <a16:creationId xmlns:a16="http://schemas.microsoft.com/office/drawing/2014/main" id="{D946573F-AA17-F9C1-041D-47F218F391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484" y="2306003"/>
            <a:ext cx="72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ogo de LaMetric">
            <a:extLst>
              <a:ext uri="{FF2B5EF4-FFF2-40B4-BE49-F238E27FC236}">
                <a16:creationId xmlns:a16="http://schemas.microsoft.com/office/drawing/2014/main" id="{580D5C3F-1074-C28C-A4B4-7063607338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6800" b="37466"/>
          <a:stretch>
            <a:fillRect/>
          </a:stretch>
        </p:blipFill>
        <p:spPr bwMode="auto">
          <a:xfrm>
            <a:off x="2120303" y="2484643"/>
            <a:ext cx="1905000" cy="49023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ogo de EGM">
            <a:extLst>
              <a:ext uri="{FF2B5EF4-FFF2-40B4-BE49-F238E27FC236}">
                <a16:creationId xmlns:a16="http://schemas.microsoft.com/office/drawing/2014/main" id="{0E4A3894-7893-F148-710E-9216AB0649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7225" y="3379064"/>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ogo de One Terrene International Group (OTI Group)">
            <a:extLst>
              <a:ext uri="{FF2B5EF4-FFF2-40B4-BE49-F238E27FC236}">
                <a16:creationId xmlns:a16="http://schemas.microsoft.com/office/drawing/2014/main" id="{1035444D-5867-5D24-3539-70A5537BED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01" t="5369" r="7299" b="9165"/>
          <a:stretch>
            <a:fillRect/>
          </a:stretch>
        </p:blipFill>
        <p:spPr bwMode="auto">
          <a:xfrm>
            <a:off x="1125932" y="3361064"/>
            <a:ext cx="939655" cy="936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EDIMARK Logo">
            <a:extLst>
              <a:ext uri="{FF2B5EF4-FFF2-40B4-BE49-F238E27FC236}">
                <a16:creationId xmlns:a16="http://schemas.microsoft.com/office/drawing/2014/main" id="{079A593C-E36C-67A2-19DE-42CBA090AB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863" y="3361064"/>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Logo de DefendSphere">
            <a:extLst>
              <a:ext uri="{FF2B5EF4-FFF2-40B4-BE49-F238E27FC236}">
                <a16:creationId xmlns:a16="http://schemas.microsoft.com/office/drawing/2014/main" id="{9A70BAE3-58AE-D45C-B9BC-DCDE8FF359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1122" y="2306003"/>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Logo de Moove Tickets">
            <a:extLst>
              <a:ext uri="{FF2B5EF4-FFF2-40B4-BE49-F238E27FC236}">
                <a16:creationId xmlns:a16="http://schemas.microsoft.com/office/drawing/2014/main" id="{4451B55E-82B1-5ECA-0B99-470BCC8A19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30501" y="3397064"/>
            <a:ext cx="900000" cy="90000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D1A42044-4C9B-F77C-84A2-D0D12F800666}"/>
              </a:ext>
            </a:extLst>
          </p:cNvPr>
          <p:cNvSpPr txBox="1">
            <a:spLocks/>
          </p:cNvSpPr>
          <p:nvPr/>
        </p:nvSpPr>
        <p:spPr>
          <a:xfrm>
            <a:off x="6056129" y="1464376"/>
            <a:ext cx="5681699" cy="8528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SzPct val="120000"/>
              <a:buFontTx/>
              <a:buBlip>
                <a:blip>
                  <a:extLst>
                    <a:ext uri="{96DAC541-7B7A-43D3-8B79-37D633B846F1}">
                      <asvg:svgBlip xmlns:asvg="http://schemas.microsoft.com/office/drawing/2016/SVG/main" r:embed="rId9"/>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buBlip>
                <a:blip>
                  <a:extLst>
                    <a:ext uri="{96DAC541-7B7A-43D3-8B79-37D633B846F1}">
                      <asvg:svgBlip xmlns:asvg="http://schemas.microsoft.com/office/drawing/2016/SVG/main" r:embed="rId10"/>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GB" sz="1600"/>
              <a:t>Communication Support: the companies were promoted during the </a:t>
            </a:r>
            <a:r>
              <a:rPr lang="en-GB" sz="1600" b="1" u="sng">
                <a:hlinkClick r:id="rId11"/>
              </a:rPr>
              <a:t>EU-Indo-Pacific Digital Partnership Conference 2025</a:t>
            </a:r>
            <a:r>
              <a:rPr lang="en-GB" sz="1600" b="1"/>
              <a:t> </a:t>
            </a:r>
            <a:r>
              <a:rPr lang="en-GB" sz="1600"/>
              <a:t>(Singapore) and </a:t>
            </a:r>
            <a:r>
              <a:rPr lang="en-GB" sz="1600" b="1" u="sng">
                <a:hlinkClick r:id="rId12"/>
              </a:rPr>
              <a:t>SWITCH Singapore</a:t>
            </a:r>
            <a:endParaRPr lang="en-US" sz="2400"/>
          </a:p>
        </p:txBody>
      </p:sp>
      <p:pic>
        <p:nvPicPr>
          <p:cNvPr id="15" name="Picture 14" descr="A red sign with white text&#10;&#10;AI-generated content may be incorrect.">
            <a:extLst>
              <a:ext uri="{FF2B5EF4-FFF2-40B4-BE49-F238E27FC236}">
                <a16:creationId xmlns:a16="http://schemas.microsoft.com/office/drawing/2014/main" id="{ECABBCEC-DE26-E9A6-7C30-EA337EA2B7D1}"/>
              </a:ext>
            </a:extLst>
          </p:cNvPr>
          <p:cNvPicPr>
            <a:picLocks noChangeAspect="1"/>
          </p:cNvPicPr>
          <p:nvPr/>
        </p:nvPicPr>
        <p:blipFill>
          <a:blip r:embed="rId13"/>
          <a:stretch>
            <a:fillRect/>
          </a:stretch>
        </p:blipFill>
        <p:spPr>
          <a:xfrm>
            <a:off x="6010736" y="2305364"/>
            <a:ext cx="2886243" cy="2160000"/>
          </a:xfrm>
          <a:prstGeom prst="rect">
            <a:avLst/>
          </a:prstGeom>
        </p:spPr>
      </p:pic>
      <p:sp>
        <p:nvSpPr>
          <p:cNvPr id="16" name="Content Placeholder 2">
            <a:extLst>
              <a:ext uri="{FF2B5EF4-FFF2-40B4-BE49-F238E27FC236}">
                <a16:creationId xmlns:a16="http://schemas.microsoft.com/office/drawing/2014/main" id="{BCDCB28C-4A88-41D3-9DAC-C60DB3F7EDFC}"/>
              </a:ext>
            </a:extLst>
          </p:cNvPr>
          <p:cNvSpPr txBox="1">
            <a:spLocks/>
          </p:cNvSpPr>
          <p:nvPr/>
        </p:nvSpPr>
        <p:spPr>
          <a:xfrm>
            <a:off x="500503" y="1459896"/>
            <a:ext cx="5173443" cy="7575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SzPct val="120000"/>
              <a:buFontTx/>
              <a:buBlip>
                <a:blip>
                  <a:extLst>
                    <a:ext uri="{96DAC541-7B7A-43D3-8B79-37D633B846F1}">
                      <asvg:svgBlip xmlns:asvg="http://schemas.microsoft.com/office/drawing/2016/SVG/main" r:embed="rId9"/>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buBlip>
                <a:blip>
                  <a:extLst>
                    <a:ext uri="{96DAC541-7B7A-43D3-8B79-37D633B846F1}">
                      <asvg:svgBlip xmlns:asvg="http://schemas.microsoft.com/office/drawing/2016/SVG/main" r:embed="rId10"/>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GB" sz="1600"/>
              <a:t>The 1</a:t>
            </a:r>
            <a:r>
              <a:rPr lang="en-GB" sz="1600" baseline="30000"/>
              <a:t>st</a:t>
            </a:r>
            <a:r>
              <a:rPr lang="en-GB" sz="1600"/>
              <a:t> </a:t>
            </a:r>
            <a:r>
              <a:rPr lang="en-GB" sz="1600" b="1" u="sng">
                <a:hlinkClick r:id="rId14"/>
              </a:rPr>
              <a:t>INPACE Virtual Fair</a:t>
            </a:r>
            <a:r>
              <a:rPr lang="en-GB" sz="1600" b="1">
                <a:hlinkClick r:id="rId14"/>
              </a:rPr>
              <a:t> </a:t>
            </a:r>
            <a:r>
              <a:rPr lang="en-GB" sz="1600"/>
              <a:t>was launched in testing mode in July 2025, with 7 companies which were accepted for participation. </a:t>
            </a:r>
            <a:endParaRPr lang="en-US" sz="2400"/>
          </a:p>
        </p:txBody>
      </p:sp>
      <p:pic>
        <p:nvPicPr>
          <p:cNvPr id="18" name="Picture 17" descr="Several business cards on a table&#10;&#10;AI-generated content may be incorrect.">
            <a:extLst>
              <a:ext uri="{FF2B5EF4-FFF2-40B4-BE49-F238E27FC236}">
                <a16:creationId xmlns:a16="http://schemas.microsoft.com/office/drawing/2014/main" id="{0538FC29-E06F-9144-F06F-1EE2564AC5B9}"/>
              </a:ext>
            </a:extLst>
          </p:cNvPr>
          <p:cNvPicPr>
            <a:picLocks noChangeAspect="1"/>
          </p:cNvPicPr>
          <p:nvPr/>
        </p:nvPicPr>
        <p:blipFill>
          <a:blip r:embed="rId15"/>
          <a:stretch>
            <a:fillRect/>
          </a:stretch>
        </p:blipFill>
        <p:spPr>
          <a:xfrm rot="16200000">
            <a:off x="9396137" y="1945364"/>
            <a:ext cx="2160000" cy="2880000"/>
          </a:xfrm>
          <a:prstGeom prst="rect">
            <a:avLst/>
          </a:prstGeom>
        </p:spPr>
      </p:pic>
      <p:sp>
        <p:nvSpPr>
          <p:cNvPr id="19" name="Content Placeholder 2">
            <a:extLst>
              <a:ext uri="{FF2B5EF4-FFF2-40B4-BE49-F238E27FC236}">
                <a16:creationId xmlns:a16="http://schemas.microsoft.com/office/drawing/2014/main" id="{D2353EA7-1404-9960-8EFC-3EFE1E36AD8A}"/>
              </a:ext>
            </a:extLst>
          </p:cNvPr>
          <p:cNvSpPr txBox="1">
            <a:spLocks/>
          </p:cNvSpPr>
          <p:nvPr/>
        </p:nvSpPr>
        <p:spPr>
          <a:xfrm>
            <a:off x="978263" y="4683253"/>
            <a:ext cx="11078844" cy="141322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SzPct val="120000"/>
              <a:buFontTx/>
              <a:buBlip>
                <a:blip>
                  <a:extLst>
                    <a:ext uri="{96DAC541-7B7A-43D3-8B79-37D633B846F1}">
                      <asvg:svgBlip xmlns:asvg="http://schemas.microsoft.com/office/drawing/2016/SVG/main" r:embed="rId9"/>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20000"/>
              <a:buFontTx/>
              <a:buBlip>
                <a:blip>
                  <a:extLst>
                    <a:ext uri="{96DAC541-7B7A-43D3-8B79-37D633B846F1}">
                      <asvg:svgBlip xmlns:asvg="http://schemas.microsoft.com/office/drawing/2016/SVG/main" r:embed="rId10"/>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16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2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fr-FR" sz="1600" b="1">
                <a:solidFill>
                  <a:schemeClr val="accent1"/>
                </a:solidFill>
              </a:rPr>
              <a:t>150+ </a:t>
            </a:r>
            <a:r>
              <a:rPr lang="fr-FR" sz="1600" b="1" err="1">
                <a:solidFill>
                  <a:schemeClr val="accent1"/>
                </a:solidFill>
              </a:rPr>
              <a:t>visits</a:t>
            </a:r>
            <a:r>
              <a:rPr lang="fr-FR" sz="1600" b="1">
                <a:solidFill>
                  <a:schemeClr val="accent1"/>
                </a:solidFill>
              </a:rPr>
              <a:t> </a:t>
            </a:r>
            <a:r>
              <a:rPr lang="fr-FR" sz="1600"/>
              <a:t>in the </a:t>
            </a:r>
            <a:r>
              <a:rPr lang="en-GB" sz="1600"/>
              <a:t>1</a:t>
            </a:r>
            <a:r>
              <a:rPr lang="en-GB" sz="1600" baseline="30000"/>
              <a:t>st</a:t>
            </a:r>
            <a:r>
              <a:rPr lang="fr-FR" sz="1600"/>
              <a:t> </a:t>
            </a:r>
            <a:r>
              <a:rPr lang="fr-FR" sz="1600" err="1"/>
              <a:t>edition</a:t>
            </a:r>
            <a:r>
              <a:rPr lang="fr-FR" sz="1600"/>
              <a:t> of the Virtual </a:t>
            </a:r>
            <a:r>
              <a:rPr lang="fr-FR" sz="1600" err="1"/>
              <a:t>Fair</a:t>
            </a:r>
            <a:endParaRPr lang="fr-FR" sz="1600"/>
          </a:p>
          <a:p>
            <a:pPr>
              <a:buFont typeface="Arial" panose="020B0604020202020204" pitchFamily="34" charset="0"/>
              <a:buChar char="•"/>
            </a:pPr>
            <a:r>
              <a:rPr lang="fr-FR" sz="1600"/>
              <a:t>F</a:t>
            </a:r>
            <a:r>
              <a:rPr lang="en-GB" sz="1600" err="1"/>
              <a:t>eedback</a:t>
            </a:r>
            <a:r>
              <a:rPr lang="en-GB" sz="1600"/>
              <a:t> from a participant: “Everything looks </a:t>
            </a:r>
            <a:r>
              <a:rPr lang="en-GB" sz="1600" b="1">
                <a:solidFill>
                  <a:schemeClr val="accent1"/>
                </a:solidFill>
              </a:rPr>
              <a:t>great</a:t>
            </a:r>
            <a:r>
              <a:rPr lang="en-GB" sz="1600"/>
              <a:t>. It’s </a:t>
            </a:r>
            <a:r>
              <a:rPr lang="en-GB" sz="1600" b="1">
                <a:solidFill>
                  <a:schemeClr val="accent1"/>
                </a:solidFill>
              </a:rPr>
              <a:t>really interesting </a:t>
            </a:r>
            <a:r>
              <a:rPr lang="en-GB" sz="1600"/>
              <a:t>to explore the exhibition, and I appreciate that you included our project in this initiative”</a:t>
            </a:r>
          </a:p>
        </p:txBody>
      </p:sp>
    </p:spTree>
    <p:extLst>
      <p:ext uri="{BB962C8B-B14F-4D97-AF65-F5344CB8AC3E}">
        <p14:creationId xmlns:p14="http://schemas.microsoft.com/office/powerpoint/2010/main" val="3259179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FD608-2F91-6448-B7B9-6431F3C64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B63A6-9C31-7BC7-04BB-4F2145F97320}"/>
              </a:ext>
            </a:extLst>
          </p:cNvPr>
          <p:cNvSpPr>
            <a:spLocks noGrp="1"/>
          </p:cNvSpPr>
          <p:nvPr>
            <p:ph type="title"/>
          </p:nvPr>
        </p:nvSpPr>
        <p:spPr/>
        <p:txBody>
          <a:bodyPr/>
          <a:lstStyle/>
          <a:p>
            <a:r>
              <a:rPr lang="en-GB">
                <a:ea typeface="Lato"/>
                <a:cs typeface="Lato"/>
              </a:rPr>
              <a:t>2nd Virtual Fair Highlights</a:t>
            </a:r>
            <a:endParaRPr lang="en-GB"/>
          </a:p>
        </p:txBody>
      </p:sp>
      <p:sp>
        <p:nvSpPr>
          <p:cNvPr id="4" name="Footer Placeholder 3">
            <a:extLst>
              <a:ext uri="{FF2B5EF4-FFF2-40B4-BE49-F238E27FC236}">
                <a16:creationId xmlns:a16="http://schemas.microsoft.com/office/drawing/2014/main" id="{8671D6AF-7279-4F28-341A-F7FFF597C585}"/>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05A1C4BB-2ECC-40F3-BFD3-2808AB9B4D84}"/>
              </a:ext>
            </a:extLst>
          </p:cNvPr>
          <p:cNvSpPr>
            <a:spLocks noGrp="1"/>
          </p:cNvSpPr>
          <p:nvPr>
            <p:ph type="sldNum" sz="quarter" idx="12"/>
          </p:nvPr>
        </p:nvSpPr>
        <p:spPr/>
        <p:txBody>
          <a:bodyPr/>
          <a:lstStyle/>
          <a:p>
            <a:fld id="{8782BFEE-EB8F-DB48-8DE7-FAD35D4F1A54}" type="slidenum">
              <a:rPr lang="en-CH" smtClean="0"/>
              <a:pPr/>
              <a:t>15</a:t>
            </a:fld>
            <a:endParaRPr lang="en-CH"/>
          </a:p>
        </p:txBody>
      </p:sp>
      <p:sp>
        <p:nvSpPr>
          <p:cNvPr id="14" name="TextBox 13">
            <a:extLst>
              <a:ext uri="{FF2B5EF4-FFF2-40B4-BE49-F238E27FC236}">
                <a16:creationId xmlns:a16="http://schemas.microsoft.com/office/drawing/2014/main" id="{14F6531E-873E-0E1E-AC03-32275B94FD63}"/>
              </a:ext>
            </a:extLst>
          </p:cNvPr>
          <p:cNvSpPr txBox="1"/>
          <p:nvPr/>
        </p:nvSpPr>
        <p:spPr>
          <a:xfrm>
            <a:off x="837190" y="1715893"/>
            <a:ext cx="11020310" cy="25476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600">
                <a:ea typeface="+mn-lt"/>
                <a:cs typeface="+mn-lt"/>
              </a:rPr>
              <a:t>The 2nd edition of the INPACE Virtual Fair was launched in July 2026, with more companies accepted for participation, including the new stands developed following the EU-Japan Hackathon on Interoperability of Dataspaces and Digital Public Infrastructure held in Tokyo, Japan, in March 2026.</a:t>
            </a:r>
          </a:p>
          <a:p>
            <a:pPr marL="285750" indent="-285750">
              <a:buFont typeface="Arial"/>
              <a:buChar char="•"/>
            </a:pPr>
            <a:endParaRPr lang="en-GB" sz="1600">
              <a:ea typeface="+mn-lt"/>
              <a:cs typeface="+mn-lt"/>
            </a:endParaRPr>
          </a:p>
          <a:p>
            <a:pPr marL="285750" indent="-285750">
              <a:buFont typeface="Arial"/>
              <a:buChar char="•"/>
            </a:pPr>
            <a:r>
              <a:rPr lang="en-GB" sz="1600">
                <a:ea typeface="+mn-lt"/>
                <a:cs typeface="+mn-lt"/>
              </a:rPr>
              <a:t>The 3D virtual booth has been developed to connect showcased innovations with global audiences, policymakers, industry leaders, innovation ecosystem players, and organisations interested in digital cooperation. </a:t>
            </a:r>
            <a:endParaRPr lang="en-US" sz="1600">
              <a:ea typeface="+mn-lt"/>
              <a:cs typeface="+mn-lt"/>
            </a:endParaRPr>
          </a:p>
          <a:p>
            <a:endParaRPr lang="en-GB" sz="1600">
              <a:ea typeface="+mn-lt"/>
              <a:cs typeface="+mn-lt"/>
            </a:endParaRPr>
          </a:p>
          <a:p>
            <a:pPr>
              <a:buFont typeface="Arial"/>
            </a:pPr>
            <a:r>
              <a:rPr lang="en-GB" sz="1600" b="1">
                <a:ea typeface="+mn-lt"/>
                <a:cs typeface="+mn-lt"/>
              </a:rPr>
              <a:t>Virtual Fair Participants</a:t>
            </a:r>
            <a:r>
              <a:rPr lang="en-GB" sz="1600">
                <a:ea typeface="+mn-lt"/>
                <a:cs typeface="+mn-lt"/>
              </a:rPr>
              <a:t>: </a:t>
            </a:r>
            <a:endParaRPr lang="en-US" sz="1600">
              <a:ea typeface="+mn-lt"/>
              <a:cs typeface="+mn-lt"/>
            </a:endParaRPr>
          </a:p>
          <a:p>
            <a:pPr>
              <a:buFont typeface="Arial"/>
            </a:pPr>
            <a:endParaRPr lang="en-GB" sz="1600">
              <a:ea typeface="+mn-lt"/>
              <a:cs typeface="+mn-lt"/>
            </a:endParaRPr>
          </a:p>
          <a:p>
            <a:pPr>
              <a:buFont typeface="Arial"/>
            </a:pPr>
            <a:r>
              <a:rPr lang="en-GB" sz="1600" b="1" i="1">
                <a:solidFill>
                  <a:schemeClr val="tx2"/>
                </a:solidFill>
                <a:ea typeface="+mn-lt"/>
                <a:cs typeface="+mn-lt"/>
              </a:rPr>
              <a:t> </a:t>
            </a:r>
            <a:endParaRPr lang="en-US" sz="1600" b="1" i="1">
              <a:solidFill>
                <a:schemeClr val="tx2"/>
              </a:solidFill>
              <a:ea typeface="+mn-lt"/>
              <a:cs typeface="+mn-lt"/>
            </a:endParaRPr>
          </a:p>
        </p:txBody>
      </p:sp>
      <p:sp>
        <p:nvSpPr>
          <p:cNvPr id="15" name="TextBox 14">
            <a:extLst>
              <a:ext uri="{FF2B5EF4-FFF2-40B4-BE49-F238E27FC236}">
                <a16:creationId xmlns:a16="http://schemas.microsoft.com/office/drawing/2014/main" id="{F5419910-9FF2-F2DE-33A0-FEEBFDF99AF9}"/>
              </a:ext>
            </a:extLst>
          </p:cNvPr>
          <p:cNvSpPr txBox="1"/>
          <p:nvPr/>
        </p:nvSpPr>
        <p:spPr>
          <a:xfrm>
            <a:off x="2622378" y="4005648"/>
            <a:ext cx="8527719" cy="83099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rtl="0"/>
            <a:r>
              <a:rPr lang="en-GB" sz="1600" b="1" i="1" u="none" strike="noStrike" baseline="0">
                <a:solidFill>
                  <a:srgbClr val="1E448A"/>
                </a:solidFill>
                <a:latin typeface="Arial"/>
                <a:ea typeface="Segoe UI"/>
                <a:cs typeface="Segoe UI"/>
              </a:rPr>
              <a:t>Aralia, Taiwan: A Sustainable Data Ecosystem Which Is Turning AI Into Public Impact </a:t>
            </a:r>
            <a:r>
              <a:rPr lang="en-US" sz="1600" b="0" i="0">
                <a:solidFill>
                  <a:srgbClr val="0C0C0C"/>
                </a:solidFill>
                <a:latin typeface="Arial"/>
                <a:ea typeface="Segoe UI"/>
                <a:cs typeface="Segoe UI"/>
              </a:rPr>
              <a:t>​</a:t>
            </a:r>
          </a:p>
          <a:p>
            <a:pPr algn="l" rtl="0"/>
            <a:endParaRPr lang="en-GB" sz="1600" b="0" i="0">
              <a:solidFill>
                <a:srgbClr val="0C0C0C"/>
              </a:solidFill>
              <a:latin typeface="Arial"/>
              <a:ea typeface="Segoe UI"/>
              <a:cs typeface="Segoe UI"/>
            </a:endParaRPr>
          </a:p>
          <a:p>
            <a:pPr algn="l" rtl="0"/>
            <a:endParaRPr lang="en-GB" sz="1600" b="1" i="1" u="none" strike="noStrike" baseline="0">
              <a:solidFill>
                <a:srgbClr val="1E448A"/>
              </a:solidFill>
              <a:latin typeface="Arial"/>
              <a:ea typeface="Segoe UI"/>
              <a:cs typeface="Segoe UI"/>
            </a:endParaRPr>
          </a:p>
        </p:txBody>
      </p:sp>
      <p:pic>
        <p:nvPicPr>
          <p:cNvPr id="16" name="Picture 15">
            <a:extLst>
              <a:ext uri="{FF2B5EF4-FFF2-40B4-BE49-F238E27FC236}">
                <a16:creationId xmlns:a16="http://schemas.microsoft.com/office/drawing/2014/main" id="{BC7F7EB8-C15C-73FE-9ABE-5C769561722D}"/>
              </a:ext>
            </a:extLst>
          </p:cNvPr>
          <p:cNvPicPr>
            <a:picLocks noChangeAspect="1"/>
          </p:cNvPicPr>
          <p:nvPr/>
        </p:nvPicPr>
        <p:blipFill>
          <a:blip r:embed="rId2"/>
          <a:stretch>
            <a:fillRect/>
          </a:stretch>
        </p:blipFill>
        <p:spPr>
          <a:xfrm>
            <a:off x="1303896" y="3751220"/>
            <a:ext cx="831508" cy="831508"/>
          </a:xfrm>
          <a:prstGeom prst="rect">
            <a:avLst/>
          </a:prstGeom>
        </p:spPr>
      </p:pic>
      <p:pic>
        <p:nvPicPr>
          <p:cNvPr id="17" name="Picture 16">
            <a:extLst>
              <a:ext uri="{FF2B5EF4-FFF2-40B4-BE49-F238E27FC236}">
                <a16:creationId xmlns:a16="http://schemas.microsoft.com/office/drawing/2014/main" id="{E2A7D25A-FA4B-8554-2A39-27C4B9063FC7}"/>
              </a:ext>
            </a:extLst>
          </p:cNvPr>
          <p:cNvPicPr>
            <a:picLocks noChangeAspect="1"/>
          </p:cNvPicPr>
          <p:nvPr/>
        </p:nvPicPr>
        <p:blipFill>
          <a:blip r:embed="rId3"/>
          <a:stretch>
            <a:fillRect/>
          </a:stretch>
        </p:blipFill>
        <p:spPr>
          <a:xfrm>
            <a:off x="1276436" y="4478896"/>
            <a:ext cx="714805" cy="659886"/>
          </a:xfrm>
          <a:prstGeom prst="rect">
            <a:avLst/>
          </a:prstGeom>
        </p:spPr>
      </p:pic>
      <p:pic>
        <p:nvPicPr>
          <p:cNvPr id="18" name="Picture 17">
            <a:extLst>
              <a:ext uri="{FF2B5EF4-FFF2-40B4-BE49-F238E27FC236}">
                <a16:creationId xmlns:a16="http://schemas.microsoft.com/office/drawing/2014/main" id="{CF18DB06-E148-2321-32C2-114010A1D7B9}"/>
              </a:ext>
            </a:extLst>
          </p:cNvPr>
          <p:cNvPicPr>
            <a:picLocks noChangeAspect="1"/>
          </p:cNvPicPr>
          <p:nvPr/>
        </p:nvPicPr>
        <p:blipFill>
          <a:blip r:embed="rId4"/>
          <a:stretch>
            <a:fillRect/>
          </a:stretch>
        </p:blipFill>
        <p:spPr>
          <a:xfrm>
            <a:off x="922379" y="5206828"/>
            <a:ext cx="1594539" cy="432831"/>
          </a:xfrm>
          <a:prstGeom prst="rect">
            <a:avLst/>
          </a:prstGeom>
        </p:spPr>
      </p:pic>
      <p:sp>
        <p:nvSpPr>
          <p:cNvPr id="19" name="TextBox 18">
            <a:extLst>
              <a:ext uri="{FF2B5EF4-FFF2-40B4-BE49-F238E27FC236}">
                <a16:creationId xmlns:a16="http://schemas.microsoft.com/office/drawing/2014/main" id="{89CB010F-5FA2-6274-4FCD-CF187CEB8A82}"/>
              </a:ext>
            </a:extLst>
          </p:cNvPr>
          <p:cNvSpPr txBox="1"/>
          <p:nvPr/>
        </p:nvSpPr>
        <p:spPr>
          <a:xfrm>
            <a:off x="2622378" y="4637215"/>
            <a:ext cx="9341340" cy="338554"/>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rtl="0"/>
            <a:r>
              <a:rPr lang="en-GB" sz="1600" b="0" i="0">
                <a:solidFill>
                  <a:srgbClr val="0C0C0C"/>
                </a:solidFill>
                <a:latin typeface="Arial"/>
                <a:ea typeface="Segoe UI"/>
                <a:cs typeface="Segoe UI"/>
              </a:rPr>
              <a:t>​</a:t>
            </a:r>
            <a:r>
              <a:rPr lang="en-GB" sz="1600" b="1" i="1" u="none" strike="noStrike" baseline="0">
                <a:solidFill>
                  <a:srgbClr val="1E448A"/>
                </a:solidFill>
                <a:latin typeface="Arial"/>
                <a:ea typeface="Segoe UI"/>
                <a:cs typeface="Segoe UI"/>
              </a:rPr>
              <a:t>MOSIP, India: Modular And Open-Source Technology For Countries’ National Identity Systems</a:t>
            </a:r>
            <a:endParaRPr lang="en-US" sz="1600" b="0" i="0">
              <a:solidFill>
                <a:srgbClr val="0C0C0C"/>
              </a:solidFill>
              <a:latin typeface="Arial"/>
              <a:ea typeface="Segoe UI"/>
              <a:cs typeface="Segoe UI"/>
            </a:endParaRPr>
          </a:p>
        </p:txBody>
      </p:sp>
      <p:sp>
        <p:nvSpPr>
          <p:cNvPr id="20" name="TextBox 19">
            <a:extLst>
              <a:ext uri="{FF2B5EF4-FFF2-40B4-BE49-F238E27FC236}">
                <a16:creationId xmlns:a16="http://schemas.microsoft.com/office/drawing/2014/main" id="{E0D3D6D2-7D41-E2BF-4CD8-A4DEB014A808}"/>
              </a:ext>
            </a:extLst>
          </p:cNvPr>
          <p:cNvSpPr txBox="1"/>
          <p:nvPr/>
        </p:nvSpPr>
        <p:spPr>
          <a:xfrm>
            <a:off x="2622378" y="5255054"/>
            <a:ext cx="4084773" cy="338554"/>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GB" sz="1600" b="1" i="1" u="none" strike="noStrike" baseline="0">
                <a:solidFill>
                  <a:srgbClr val="1E448A"/>
                </a:solidFill>
                <a:latin typeface="Arial"/>
              </a:rPr>
              <a:t>DIH </a:t>
            </a:r>
            <a:r>
              <a:rPr lang="en-GB" sz="1600" b="1" i="1" u="none" strike="noStrike" baseline="0" err="1">
                <a:solidFill>
                  <a:srgbClr val="1E448A"/>
                </a:solidFill>
                <a:latin typeface="Arial"/>
              </a:rPr>
              <a:t>FbN</a:t>
            </a:r>
            <a:r>
              <a:rPr lang="en-GB" sz="1600" b="1" i="1" u="none" strike="noStrike" baseline="0">
                <a:solidFill>
                  <a:srgbClr val="1E448A"/>
                </a:solidFill>
                <a:latin typeface="Arial"/>
              </a:rPr>
              <a:t>, France: Digital Innovation Hub</a:t>
            </a:r>
            <a:r>
              <a:rPr lang="en-US" sz="1600" b="0" i="0" u="none" strike="noStrike" baseline="0">
                <a:solidFill>
                  <a:srgbClr val="0C0C0C"/>
                </a:solidFill>
                <a:latin typeface="Arial"/>
              </a:rPr>
              <a:t>​</a:t>
            </a:r>
            <a:r>
              <a:rPr sz="1600" b="0" i="0">
                <a:solidFill>
                  <a:srgbClr val="000000"/>
                </a:solidFill>
                <a:latin typeface="Arial"/>
                <a:ea typeface="Arial"/>
                <a:cs typeface="Arial"/>
              </a:rPr>
              <a:t>​</a:t>
            </a:r>
            <a:endParaRPr lang="en-GB"/>
          </a:p>
        </p:txBody>
      </p:sp>
    </p:spTree>
    <p:extLst>
      <p:ext uri="{BB962C8B-B14F-4D97-AF65-F5344CB8AC3E}">
        <p14:creationId xmlns:p14="http://schemas.microsoft.com/office/powerpoint/2010/main" val="384920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1F12F-9177-D530-76AF-85FBC268658A}"/>
              </a:ext>
            </a:extLst>
          </p:cNvPr>
          <p:cNvSpPr>
            <a:spLocks noGrp="1"/>
          </p:cNvSpPr>
          <p:nvPr>
            <p:ph type="title"/>
          </p:nvPr>
        </p:nvSpPr>
        <p:spPr/>
        <p:txBody>
          <a:bodyPr/>
          <a:lstStyle/>
          <a:p>
            <a:r>
              <a:rPr lang="en-GB"/>
              <a:t>Share our passion for digital technology and international collaboration?</a:t>
            </a:r>
          </a:p>
        </p:txBody>
      </p:sp>
      <p:sp>
        <p:nvSpPr>
          <p:cNvPr id="3" name="Content Placeholder 2">
            <a:extLst>
              <a:ext uri="{FF2B5EF4-FFF2-40B4-BE49-F238E27FC236}">
                <a16:creationId xmlns:a16="http://schemas.microsoft.com/office/drawing/2014/main" id="{0F9A74BB-4F95-D697-3F35-8F4339BDE68A}"/>
              </a:ext>
            </a:extLst>
          </p:cNvPr>
          <p:cNvSpPr>
            <a:spLocks noGrp="1"/>
          </p:cNvSpPr>
          <p:nvPr>
            <p:ph idx="1"/>
          </p:nvPr>
        </p:nvSpPr>
        <p:spPr>
          <a:xfrm>
            <a:off x="838200" y="1825625"/>
            <a:ext cx="6158948" cy="4351338"/>
          </a:xfrm>
        </p:spPr>
        <p:txBody>
          <a:bodyPr>
            <a:normAutofit/>
          </a:bodyPr>
          <a:lstStyle/>
          <a:p>
            <a:r>
              <a:rPr lang="en-GB" sz="2200"/>
              <a:t>We are looking to connect with RIA and IA projects that:</a:t>
            </a:r>
          </a:p>
          <a:p>
            <a:pPr lvl="1"/>
            <a:r>
              <a:rPr lang="en-GB" sz="2200"/>
              <a:t>develop </a:t>
            </a:r>
            <a:r>
              <a:rPr lang="en-GB" sz="2200" b="1"/>
              <a:t>technologies and solutions </a:t>
            </a:r>
            <a:r>
              <a:rPr lang="en-GB" sz="2200"/>
              <a:t>of potential interest for the </a:t>
            </a:r>
            <a:r>
              <a:rPr lang="en-GB" sz="2200" b="1"/>
              <a:t>Indo-Pacific region</a:t>
            </a:r>
          </a:p>
          <a:p>
            <a:pPr lvl="1"/>
            <a:r>
              <a:rPr lang="en-GB" sz="2200"/>
              <a:t>advance </a:t>
            </a:r>
            <a:r>
              <a:rPr lang="en-GB" sz="2200" b="1"/>
              <a:t>innovation in key areas </a:t>
            </a:r>
            <a:r>
              <a:rPr lang="en-GB" sz="2200"/>
              <a:t>such as </a:t>
            </a:r>
            <a:r>
              <a:rPr lang="en-GB" sz="2200" b="1"/>
              <a:t>AI, 5G/6G</a:t>
            </a:r>
            <a:r>
              <a:rPr lang="en-GB" sz="2200"/>
              <a:t>, and other </a:t>
            </a:r>
            <a:r>
              <a:rPr lang="en-GB" sz="2200" b="1"/>
              <a:t>emerging digital technologies</a:t>
            </a:r>
          </a:p>
          <a:p>
            <a:pPr marL="457200" lvl="1" indent="0">
              <a:buNone/>
            </a:pPr>
            <a:endParaRPr lang="en-GB" sz="2200" b="1"/>
          </a:p>
          <a:p>
            <a:r>
              <a:rPr lang="en-GB" sz="2200"/>
              <a:t>Interested? Visit: </a:t>
            </a:r>
            <a:r>
              <a:rPr lang="en-GB" sz="2200">
                <a:hlinkClick r:id="rId2"/>
              </a:rPr>
              <a:t>https://inpacehub.eu/engage-with-us/</a:t>
            </a:r>
            <a:endParaRPr lang="en-GB" sz="2200"/>
          </a:p>
        </p:txBody>
      </p:sp>
      <p:sp>
        <p:nvSpPr>
          <p:cNvPr id="4" name="Footer Placeholder 3">
            <a:extLst>
              <a:ext uri="{FF2B5EF4-FFF2-40B4-BE49-F238E27FC236}">
                <a16:creationId xmlns:a16="http://schemas.microsoft.com/office/drawing/2014/main" id="{135149FB-A162-7960-BC60-A95B1E30089F}"/>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B29E6FE4-09B4-67EB-6A18-AE7807902732}"/>
              </a:ext>
            </a:extLst>
          </p:cNvPr>
          <p:cNvSpPr>
            <a:spLocks noGrp="1"/>
          </p:cNvSpPr>
          <p:nvPr>
            <p:ph type="sldNum" sz="quarter" idx="12"/>
          </p:nvPr>
        </p:nvSpPr>
        <p:spPr/>
        <p:txBody>
          <a:bodyPr/>
          <a:lstStyle/>
          <a:p>
            <a:fld id="{8782BFEE-EB8F-DB48-8DE7-FAD35D4F1A54}" type="slidenum">
              <a:rPr lang="en-CH" smtClean="0"/>
              <a:pPr/>
              <a:t>16</a:t>
            </a:fld>
            <a:endParaRPr lang="en-CH"/>
          </a:p>
        </p:txBody>
      </p:sp>
      <p:pic>
        <p:nvPicPr>
          <p:cNvPr id="7" name="Picture 6" descr="A group of people in a meeting&#10;&#10;Description automatically generated">
            <a:extLst>
              <a:ext uri="{FF2B5EF4-FFF2-40B4-BE49-F238E27FC236}">
                <a16:creationId xmlns:a16="http://schemas.microsoft.com/office/drawing/2014/main" id="{C126BEB1-B68F-EB29-0A36-96C52BD4C46A}"/>
              </a:ext>
            </a:extLst>
          </p:cNvPr>
          <p:cNvPicPr>
            <a:picLocks noChangeAspect="1"/>
          </p:cNvPicPr>
          <p:nvPr/>
        </p:nvPicPr>
        <p:blipFill>
          <a:blip r:embed="rId3"/>
          <a:stretch>
            <a:fillRect/>
          </a:stretch>
        </p:blipFill>
        <p:spPr>
          <a:xfrm>
            <a:off x="6917635" y="1690688"/>
            <a:ext cx="4540320" cy="4540320"/>
          </a:xfrm>
          <a:prstGeom prst="rect">
            <a:avLst/>
          </a:prstGeom>
        </p:spPr>
      </p:pic>
    </p:spTree>
    <p:extLst>
      <p:ext uri="{BB962C8B-B14F-4D97-AF65-F5344CB8AC3E}">
        <p14:creationId xmlns:p14="http://schemas.microsoft.com/office/powerpoint/2010/main" val="2723979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94FCF-3323-92BD-7FCA-4186D0C77E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93E2C2-7FAA-3089-3085-A9DFCCBA80B1}"/>
              </a:ext>
            </a:extLst>
          </p:cNvPr>
          <p:cNvSpPr>
            <a:spLocks noGrp="1"/>
          </p:cNvSpPr>
          <p:nvPr>
            <p:ph type="sldNum" sz="quarter" idx="4"/>
          </p:nvPr>
        </p:nvSpPr>
        <p:spPr/>
        <p:txBody>
          <a:bodyPr/>
          <a:lstStyle/>
          <a:p>
            <a:fld id="{8782BFEE-EB8F-DB48-8DE7-FAD35D4F1A54}" type="slidenum">
              <a:rPr lang="en-CH" smtClean="0"/>
              <a:pPr/>
              <a:t>17</a:t>
            </a:fld>
            <a:endParaRPr lang="en-CH"/>
          </a:p>
        </p:txBody>
      </p:sp>
      <p:sp>
        <p:nvSpPr>
          <p:cNvPr id="5" name="Content Placeholder 4">
            <a:extLst>
              <a:ext uri="{FF2B5EF4-FFF2-40B4-BE49-F238E27FC236}">
                <a16:creationId xmlns:a16="http://schemas.microsoft.com/office/drawing/2014/main" id="{84ADDCD1-1243-AC62-8C0D-85343ACAFE4D}"/>
              </a:ext>
            </a:extLst>
          </p:cNvPr>
          <p:cNvSpPr>
            <a:spLocks noGrp="1"/>
          </p:cNvSpPr>
          <p:nvPr>
            <p:ph sz="half" idx="1"/>
          </p:nvPr>
        </p:nvSpPr>
        <p:spPr>
          <a:xfrm>
            <a:off x="864705" y="1349128"/>
            <a:ext cx="10509468" cy="4792562"/>
          </a:xfrm>
        </p:spPr>
        <p:txBody>
          <a:bodyPr vert="horz" lIns="91440" tIns="45720" rIns="91440" bIns="45720" rtlCol="0" anchor="t">
            <a:noAutofit/>
          </a:bodyPr>
          <a:lstStyle/>
          <a:p>
            <a:pPr>
              <a:buFont typeface="Arial"/>
            </a:pPr>
            <a:r>
              <a:rPr lang="en-US" sz="1400" b="1">
                <a:solidFill>
                  <a:srgbClr val="222222"/>
                </a:solidFill>
                <a:ea typeface="+mn-lt"/>
                <a:cs typeface="+mn-lt"/>
              </a:rPr>
              <a:t>Showcase: </a:t>
            </a:r>
            <a:r>
              <a:rPr lang="en-US" sz="1400">
                <a:solidFill>
                  <a:srgbClr val="222222"/>
                </a:solidFill>
                <a:ea typeface="+mn-lt"/>
                <a:cs typeface="+mn-lt"/>
              </a:rPr>
              <a:t>Present your technology, project or results through the </a:t>
            </a:r>
            <a:r>
              <a:rPr lang="en-US" sz="1400" b="1">
                <a:solidFill>
                  <a:srgbClr val="222222"/>
                </a:solidFill>
                <a:ea typeface="+mn-lt"/>
                <a:cs typeface="+mn-lt"/>
                <a:hlinkClick r:id="rId2"/>
              </a:rPr>
              <a:t>INPACE Hub</a:t>
            </a:r>
            <a:r>
              <a:rPr lang="en-US" sz="1400">
                <a:solidFill>
                  <a:srgbClr val="222222"/>
                </a:solidFill>
                <a:ea typeface="+mn-lt"/>
                <a:cs typeface="+mn-lt"/>
              </a:rPr>
              <a:t>, Virtual Fair, and communication channels.</a:t>
            </a:r>
            <a:endParaRPr lang="en-US">
              <a:solidFill>
                <a:srgbClr val="0C0C0C"/>
              </a:solidFill>
              <a:latin typeface="Arial"/>
              <a:ea typeface="+mn-lt"/>
              <a:cs typeface="+mn-lt"/>
            </a:endParaRPr>
          </a:p>
          <a:p>
            <a:pPr>
              <a:buFont typeface="Arial"/>
            </a:pPr>
            <a:r>
              <a:rPr lang="en-US" sz="1400" b="1">
                <a:solidFill>
                  <a:srgbClr val="222222"/>
                </a:solidFill>
                <a:ea typeface="+mn-lt"/>
                <a:cs typeface="+mn-lt"/>
              </a:rPr>
              <a:t>Connect: </a:t>
            </a:r>
            <a:r>
              <a:rPr lang="en-US" sz="1400">
                <a:solidFill>
                  <a:srgbClr val="222222"/>
                </a:solidFill>
                <a:ea typeface="+mn-lt"/>
                <a:cs typeface="+mn-lt"/>
              </a:rPr>
              <a:t>Meet relevant researchers, companies, policymakers and experts across Europe and the Indo-Pacific.</a:t>
            </a:r>
            <a:endParaRPr lang="en-US"/>
          </a:p>
          <a:p>
            <a:pPr>
              <a:buFont typeface="Arial"/>
            </a:pPr>
            <a:r>
              <a:rPr lang="en-US" sz="1400" b="1">
                <a:solidFill>
                  <a:srgbClr val="222222"/>
                </a:solidFill>
                <a:ea typeface="+mn-lt"/>
                <a:cs typeface="+mn-lt"/>
              </a:rPr>
              <a:t>Contribute: </a:t>
            </a:r>
            <a:r>
              <a:rPr lang="en-US" sz="1400">
                <a:solidFill>
                  <a:srgbClr val="222222"/>
                </a:solidFill>
                <a:ea typeface="+mn-lt"/>
                <a:cs typeface="+mn-lt"/>
              </a:rPr>
              <a:t>Join TWGs, pilot activities and events, contribute expertise and help shape discussions.</a:t>
            </a:r>
            <a:endParaRPr lang="en-US"/>
          </a:p>
          <a:p>
            <a:pPr>
              <a:buFont typeface="Arial"/>
            </a:pPr>
            <a:r>
              <a:rPr lang="en-US" sz="1400" b="1">
                <a:solidFill>
                  <a:srgbClr val="222222"/>
                </a:solidFill>
                <a:ea typeface="+mn-lt"/>
                <a:cs typeface="+mn-lt"/>
              </a:rPr>
              <a:t>Build future cooperation: </a:t>
            </a:r>
            <a:r>
              <a:rPr lang="en-US" sz="1400">
                <a:solidFill>
                  <a:srgbClr val="222222"/>
                </a:solidFill>
                <a:ea typeface="+mn-lt"/>
                <a:cs typeface="+mn-lt"/>
              </a:rPr>
              <a:t>Position your project within EU–Indo-Pacific cooperation and explore opportunities for joint initiatives.</a:t>
            </a:r>
            <a:endParaRPr lang="en-US"/>
          </a:p>
          <a:p>
            <a:pPr>
              <a:buFont typeface="Arial"/>
              <a:buChar char="•"/>
            </a:pPr>
            <a:endParaRPr lang="en-US" sz="600">
              <a:solidFill>
                <a:srgbClr val="222222"/>
              </a:solidFill>
              <a:latin typeface="Arial"/>
              <a:ea typeface="+mn-lt"/>
              <a:cs typeface="+mn-lt"/>
            </a:endParaRPr>
          </a:p>
          <a:p>
            <a:pPr marL="0" indent="0">
              <a:buNone/>
            </a:pPr>
            <a:r>
              <a:rPr lang="en-US" sz="1400" b="1">
                <a:latin typeface="Arial"/>
                <a:ea typeface="+mn-lt"/>
                <a:cs typeface="+mn-lt"/>
              </a:rPr>
              <a:t>Our past events:</a:t>
            </a:r>
            <a:endParaRPr lang="en-US" sz="1400">
              <a:latin typeface="Arial"/>
              <a:ea typeface="+mn-lt"/>
              <a:cs typeface="+mn-lt"/>
            </a:endParaRPr>
          </a:p>
          <a:p>
            <a:pPr lvl="1">
              <a:buFont typeface="Arial"/>
            </a:pPr>
            <a:r>
              <a:rPr lang="en-US" sz="1400">
                <a:latin typeface="Arial"/>
                <a:ea typeface="+mn-lt"/>
                <a:cs typeface="+mn-lt"/>
              </a:rPr>
              <a:t>On 21-22 October 2024, INPACE kicked off a successful </a:t>
            </a:r>
            <a:r>
              <a:rPr lang="en-US" sz="1400" b="1">
                <a:latin typeface="Arial"/>
                <a:ea typeface="+mn-lt"/>
                <a:cs typeface="+mn-lt"/>
                <a:hlinkClick r:id="rId3"/>
              </a:rPr>
              <a:t>first Symposium</a:t>
            </a:r>
            <a:r>
              <a:rPr lang="en-US" sz="1400" b="1">
                <a:latin typeface="Arial"/>
                <a:ea typeface="+mn-lt"/>
                <a:cs typeface="+mn-lt"/>
              </a:rPr>
              <a:t> </a:t>
            </a:r>
            <a:r>
              <a:rPr lang="en-US" sz="1400">
                <a:latin typeface="Arial"/>
                <a:ea typeface="+mn-lt"/>
                <a:cs typeface="+mn-lt"/>
              </a:rPr>
              <a:t>in Seoul, Republic of Korea</a:t>
            </a:r>
          </a:p>
          <a:p>
            <a:pPr lvl="1">
              <a:buFont typeface="Arial"/>
            </a:pPr>
            <a:r>
              <a:rPr lang="en-US" sz="1400">
                <a:latin typeface="Arial"/>
                <a:ea typeface="+mn-lt"/>
                <a:cs typeface="+mn-lt"/>
              </a:rPr>
              <a:t>On</a:t>
            </a:r>
            <a:r>
              <a:rPr lang="en-US" sz="1400">
                <a:latin typeface="Arial"/>
                <a:cs typeface="Arial"/>
              </a:rPr>
              <a:t> 31 March-7 April 2025</a:t>
            </a:r>
            <a:r>
              <a:rPr lang="en-US" sz="1400">
                <a:latin typeface="Arial"/>
                <a:ea typeface="+mn-lt"/>
                <a:cs typeface="+mn-lt"/>
              </a:rPr>
              <a:t>, the </a:t>
            </a:r>
            <a:r>
              <a:rPr lang="en-US" sz="1400" b="1">
                <a:latin typeface="Arial"/>
                <a:ea typeface="+mn-lt"/>
                <a:cs typeface="+mn-lt"/>
                <a:hlinkClick r:id="rId4"/>
              </a:rPr>
              <a:t>EU-Japan Digital Week</a:t>
            </a:r>
            <a:r>
              <a:rPr lang="en-US" sz="1400">
                <a:latin typeface="Arial"/>
                <a:ea typeface="+mn-lt"/>
                <a:cs typeface="+mn-lt"/>
              </a:rPr>
              <a:t> took place in Tokyo, organised as part of the EU-Japan Digital Partnership</a:t>
            </a:r>
            <a:endParaRPr lang="en-GB" sz="1400">
              <a:latin typeface="Arial"/>
              <a:ea typeface="+mn-lt"/>
              <a:cs typeface="+mn-lt"/>
            </a:endParaRPr>
          </a:p>
          <a:p>
            <a:pPr lvl="1">
              <a:buFont typeface="Arial"/>
            </a:pPr>
            <a:r>
              <a:rPr lang="en-US" sz="1400">
                <a:ea typeface="+mn-lt"/>
                <a:cs typeface="+mn-lt"/>
              </a:rPr>
              <a:t>On 28-29 October 2025, the </a:t>
            </a:r>
            <a:r>
              <a:rPr lang="en-US" sz="1400" b="1">
                <a:ea typeface="+mn-lt"/>
                <a:cs typeface="+mn-lt"/>
                <a:hlinkClick r:id="rId5"/>
              </a:rPr>
              <a:t>EU-Indo-Pacific Digital Partnership Conference</a:t>
            </a:r>
            <a:r>
              <a:rPr lang="en-US" sz="1400">
                <a:ea typeface="+mn-lt"/>
                <a:cs typeface="+mn-lt"/>
              </a:rPr>
              <a:t> took place in Singapore</a:t>
            </a:r>
          </a:p>
          <a:p>
            <a:pPr lvl="1">
              <a:buFont typeface="Arial"/>
            </a:pPr>
            <a:r>
              <a:rPr lang="en-US" sz="1400">
                <a:ea typeface="+mn-lt"/>
                <a:cs typeface="+mn-lt"/>
              </a:rPr>
              <a:t>On 23-30 March 2026, the </a:t>
            </a:r>
            <a:r>
              <a:rPr lang="de-DE" sz="1400" b="1">
                <a:ea typeface="+mn-lt"/>
                <a:cs typeface="+mn-lt"/>
                <a:hlinkClick r:id="rId6"/>
              </a:rPr>
              <a:t>2nd EU-Japan Digital Week 2026 </a:t>
            </a:r>
            <a:r>
              <a:rPr lang="de-DE" sz="1400">
                <a:ea typeface="+mn-lt"/>
                <a:cs typeface="+mn-lt"/>
              </a:rPr>
              <a:t>was </a:t>
            </a:r>
            <a:r>
              <a:rPr lang="de-DE" sz="1400" err="1">
                <a:ea typeface="+mn-lt"/>
                <a:cs typeface="+mn-lt"/>
              </a:rPr>
              <a:t>organised</a:t>
            </a:r>
            <a:r>
              <a:rPr lang="de-DE" sz="1400">
                <a:ea typeface="+mn-lt"/>
                <a:cs typeface="+mn-lt"/>
              </a:rPr>
              <a:t> </a:t>
            </a:r>
            <a:r>
              <a:rPr lang="en-US" sz="1400">
                <a:ea typeface="+mn-lt"/>
                <a:cs typeface="+mn-lt"/>
              </a:rPr>
              <a:t>as part of the EU-Japan Digital Partnership</a:t>
            </a:r>
          </a:p>
          <a:p>
            <a:pPr lvl="1">
              <a:buFont typeface="Arial"/>
            </a:pPr>
            <a:r>
              <a:rPr lang="en-US" sz="1400">
                <a:ea typeface="+mn-lt"/>
                <a:cs typeface="+mn-lt"/>
              </a:rPr>
              <a:t>On 15-17 September 2026, the </a:t>
            </a:r>
            <a:r>
              <a:rPr lang="en-US" sz="1400" b="1">
                <a:ea typeface="+mn-lt"/>
                <a:cs typeface="+mn-lt"/>
                <a:hlinkClick r:id="rId7"/>
              </a:rPr>
              <a:t>“EU-Korea Digital Partnership: From Vision to Delivery” event</a:t>
            </a:r>
            <a:r>
              <a:rPr lang="en-US" sz="1400">
                <a:ea typeface="+mn-lt"/>
                <a:cs typeface="+mn-lt"/>
              </a:rPr>
              <a:t> convened stakeholders in Seoul</a:t>
            </a:r>
            <a:endParaRPr lang="en-US" sz="1400">
              <a:solidFill>
                <a:srgbClr val="000000"/>
              </a:solidFill>
              <a:ea typeface="+mn-lt"/>
              <a:cs typeface="+mn-lt"/>
            </a:endParaRPr>
          </a:p>
          <a:p>
            <a:pPr marL="0" indent="0">
              <a:buNone/>
            </a:pPr>
            <a:r>
              <a:rPr lang="en-US" sz="1400" b="1">
                <a:ea typeface="+mn-lt"/>
                <a:cs typeface="+mn-lt"/>
              </a:rPr>
              <a:t>Our upcoming events:</a:t>
            </a:r>
            <a:endParaRPr lang="en-US" sz="1400">
              <a:solidFill>
                <a:srgbClr val="0C0C0C"/>
              </a:solidFill>
              <a:ea typeface="+mn-lt"/>
              <a:cs typeface="+mn-lt"/>
            </a:endParaRPr>
          </a:p>
          <a:p>
            <a:pPr marL="285750" indent="-285750">
              <a:buFont typeface="Arial"/>
              <a:buChar char="•"/>
            </a:pPr>
            <a:r>
              <a:rPr lang="en-US" sz="1400">
                <a:ea typeface="+mn-lt"/>
                <a:cs typeface="+mn-lt"/>
              </a:rPr>
              <a:t>On 2-3 November 2026, the </a:t>
            </a:r>
            <a:r>
              <a:rPr lang="en-US" sz="1400" b="1">
                <a:ea typeface="+mn-lt"/>
                <a:cs typeface="+mn-lt"/>
              </a:rPr>
              <a:t>India-EU Digital Cooperation Conference 2026</a:t>
            </a:r>
            <a:r>
              <a:rPr lang="en-US" sz="1400">
                <a:ea typeface="+mn-lt"/>
                <a:cs typeface="+mn-lt"/>
              </a:rPr>
              <a:t> </a:t>
            </a:r>
            <a:r>
              <a:rPr lang="en-GB" sz="1400">
                <a:ea typeface="+mn-lt"/>
                <a:cs typeface="+mn-lt"/>
              </a:rPr>
              <a:t>will offer discussions covering key areas for India-EU cooperation, including Digital Trust, AI, Semiconductors, High-Performance and Quantum Computing, 6G Standardisation, and Technology Transfer.</a:t>
            </a:r>
            <a:endParaRPr lang="en-US" sz="1400">
              <a:ea typeface="+mn-lt"/>
              <a:cs typeface="+mn-lt"/>
            </a:endParaRPr>
          </a:p>
          <a:p>
            <a:pPr marL="285750" indent="-285750">
              <a:buFont typeface="Arial"/>
              <a:buChar char="•"/>
            </a:pPr>
            <a:r>
              <a:rPr lang="en-GB" sz="1400">
                <a:ea typeface="+mn-lt"/>
                <a:cs typeface="+mn-lt"/>
              </a:rPr>
              <a:t>On 20-21 May 2027, the "Future of Digital Partnerships with the Indo-Pacific" event will take place in Brussels, Belgium, marking the final event of the INPACE initiative.</a:t>
            </a:r>
          </a:p>
          <a:p>
            <a:pPr marL="457200" lvl="1" indent="0">
              <a:buNone/>
            </a:pPr>
            <a:endParaRPr lang="en-US" sz="1600">
              <a:highlight>
                <a:srgbClr val="FFFF00"/>
              </a:highlight>
              <a:ea typeface="+mn-lt"/>
              <a:cs typeface="+mn-lt"/>
            </a:endParaRPr>
          </a:p>
          <a:p>
            <a:pPr marL="457200" lvl="1" indent="0">
              <a:buNone/>
            </a:pPr>
            <a:endParaRPr lang="en-US" sz="1600">
              <a:highlight>
                <a:srgbClr val="FFFF00"/>
              </a:highlight>
              <a:ea typeface="+mn-lt"/>
              <a:cs typeface="+mn-lt"/>
            </a:endParaRPr>
          </a:p>
        </p:txBody>
      </p:sp>
      <p:sp>
        <p:nvSpPr>
          <p:cNvPr id="6" name="Footer Placeholder 5">
            <a:extLst>
              <a:ext uri="{FF2B5EF4-FFF2-40B4-BE49-F238E27FC236}">
                <a16:creationId xmlns:a16="http://schemas.microsoft.com/office/drawing/2014/main" id="{4C6016F0-BA42-916A-9EFF-940C29A66C51}"/>
              </a:ext>
            </a:extLst>
          </p:cNvPr>
          <p:cNvSpPr>
            <a:spLocks noGrp="1"/>
          </p:cNvSpPr>
          <p:nvPr>
            <p:ph type="ftr" sz="quarter" idx="3"/>
          </p:nvPr>
        </p:nvSpPr>
        <p:spPr/>
        <p:txBody>
          <a:bodyPr/>
          <a:lstStyle/>
          <a:p>
            <a:pPr>
              <a:buClr>
                <a:srgbClr val="2B3990"/>
              </a:buClr>
              <a:buSzPts val="1200"/>
              <a:buFont typeface="Lato"/>
              <a:buNone/>
            </a:pPr>
            <a:r>
              <a:rPr lang="en-GB">
                <a:ea typeface="Lato"/>
                <a:cs typeface="Lato"/>
                <a:sym typeface="Lato"/>
              </a:rPr>
              <a:t>©INPACE 2024-2027</a:t>
            </a:r>
            <a:endParaRPr lang="en-GB"/>
          </a:p>
        </p:txBody>
      </p:sp>
      <p:sp>
        <p:nvSpPr>
          <p:cNvPr id="9" name="Title 1">
            <a:extLst>
              <a:ext uri="{FF2B5EF4-FFF2-40B4-BE49-F238E27FC236}">
                <a16:creationId xmlns:a16="http://schemas.microsoft.com/office/drawing/2014/main" id="{A46D3C3C-CA22-5685-A438-0EAF1E270DC9}"/>
              </a:ext>
            </a:extLst>
          </p:cNvPr>
          <p:cNvSpPr txBox="1">
            <a:spLocks/>
          </p:cNvSpPr>
          <p:nvPr/>
        </p:nvSpPr>
        <p:spPr>
          <a:xfrm>
            <a:off x="864705" y="417762"/>
            <a:ext cx="10515600" cy="716707"/>
          </a:xfrm>
          <a:prstGeom prst="rect">
            <a:avLst/>
          </a:prstGeom>
        </p:spPr>
        <p:txBody>
          <a:bodyPr vert="horz" wrap="square" lIns="91440" tIns="108000" rIns="91440" bIns="108000" rtlCol="0" anchor="ctr">
            <a:spAutoFit/>
          </a:bodyPr>
          <a:lstStyle>
            <a:lvl1pPr algn="l" defTabSz="914400" rtl="0" eaLnBrk="1" latinLnBrk="0" hangingPunct="1">
              <a:lnSpc>
                <a:spcPct val="90000"/>
              </a:lnSpc>
              <a:spcBef>
                <a:spcPct val="0"/>
              </a:spcBef>
              <a:buNone/>
              <a:defRPr sz="4000" b="1" kern="1200">
                <a:solidFill>
                  <a:srgbClr val="041680"/>
                </a:solidFill>
                <a:latin typeface="+mj-lt"/>
                <a:ea typeface="Lato" panose="020F0502020204030203" pitchFamily="34" charset="0"/>
                <a:cs typeface="Lato" panose="020F0502020204030203" pitchFamily="34" charset="0"/>
              </a:defRPr>
            </a:lvl1pPr>
          </a:lstStyle>
          <a:p>
            <a:r>
              <a:rPr lang="en-US" sz="3600">
                <a:ea typeface="Lato"/>
                <a:cs typeface="Lato"/>
              </a:rPr>
              <a:t>What's in it for you? </a:t>
            </a:r>
            <a:endParaRPr lang="en-US" sz="3600"/>
          </a:p>
        </p:txBody>
      </p:sp>
    </p:spTree>
    <p:extLst>
      <p:ext uri="{BB962C8B-B14F-4D97-AF65-F5344CB8AC3E}">
        <p14:creationId xmlns:p14="http://schemas.microsoft.com/office/powerpoint/2010/main" val="40938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6C584-1BC8-821D-994A-3E54368FE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A9203-25BC-E5DB-A76A-38243473C21A}"/>
              </a:ext>
            </a:extLst>
          </p:cNvPr>
          <p:cNvSpPr>
            <a:spLocks noGrp="1"/>
          </p:cNvSpPr>
          <p:nvPr>
            <p:ph type="title"/>
          </p:nvPr>
        </p:nvSpPr>
        <p:spPr>
          <a:xfrm>
            <a:off x="836798" y="136525"/>
            <a:ext cx="10520856" cy="1324161"/>
          </a:xfrm>
        </p:spPr>
        <p:txBody>
          <a:bodyPr>
            <a:noAutofit/>
          </a:bodyPr>
          <a:lstStyle/>
          <a:p>
            <a:r>
              <a:rPr lang="en-GB" sz="3600">
                <a:ea typeface="+mj-lt"/>
                <a:cs typeface="+mj-lt"/>
              </a:rPr>
              <a:t>Where do you fit into the EU–Indo-Pacific Digital Partnerships?</a:t>
            </a:r>
            <a:endParaRPr lang="en-US"/>
          </a:p>
        </p:txBody>
      </p:sp>
      <p:sp>
        <p:nvSpPr>
          <p:cNvPr id="3" name="Content Placeholder 2">
            <a:extLst>
              <a:ext uri="{FF2B5EF4-FFF2-40B4-BE49-F238E27FC236}">
                <a16:creationId xmlns:a16="http://schemas.microsoft.com/office/drawing/2014/main" id="{FE97D949-09F8-10E4-7EFD-D7F440C2E59A}"/>
              </a:ext>
            </a:extLst>
          </p:cNvPr>
          <p:cNvSpPr>
            <a:spLocks noGrp="1"/>
          </p:cNvSpPr>
          <p:nvPr>
            <p:ph idx="1"/>
          </p:nvPr>
        </p:nvSpPr>
        <p:spPr>
          <a:xfrm>
            <a:off x="838199" y="1456531"/>
            <a:ext cx="10426149" cy="4394304"/>
          </a:xfrm>
        </p:spPr>
        <p:txBody>
          <a:bodyPr vert="horz" lIns="91440" tIns="45720" rIns="91440" bIns="45720" rtlCol="0" anchor="t">
            <a:noAutofit/>
          </a:bodyPr>
          <a:lstStyle/>
          <a:p>
            <a:pPr marL="0" indent="0">
              <a:buNone/>
            </a:pPr>
            <a:r>
              <a:rPr lang="en-GB" sz="1800">
                <a:ea typeface="+mn-lt"/>
                <a:cs typeface="+mn-lt"/>
              </a:rPr>
              <a:t>INPACE helps translate high-level Digital Partnerships into concrete cooperation by connecting the people and organisations that can contribute to their implementation.</a:t>
            </a:r>
            <a:endParaRPr lang="en-US" sz="1800">
              <a:cs typeface="Arial"/>
            </a:endParaRPr>
          </a:p>
          <a:p>
            <a:pPr marL="0" indent="0" fontAlgn="base">
              <a:buNone/>
            </a:pPr>
            <a:endParaRPr lang="en-GB" sz="600">
              <a:cs typeface="Arial"/>
            </a:endParaRPr>
          </a:p>
          <a:p>
            <a:pPr>
              <a:buFont typeface="Arial"/>
              <a:buChar char="•"/>
            </a:pPr>
            <a:r>
              <a:rPr lang="en-GB" sz="1800" b="1">
                <a:ea typeface="+mn-lt"/>
                <a:cs typeface="+mn-lt"/>
              </a:rPr>
              <a:t>Bring your expertise</a:t>
            </a:r>
            <a:br>
              <a:rPr lang="en-GB" sz="1800" b="1">
                <a:ea typeface="+mn-lt"/>
                <a:cs typeface="+mn-lt"/>
              </a:rPr>
            </a:br>
            <a:r>
              <a:rPr lang="en-GB" sz="1800">
                <a:ea typeface="+mn-lt"/>
                <a:cs typeface="+mn-lt"/>
              </a:rPr>
              <a:t> Contribute knowledge, technologies, research results and perspectives relevant to shared EU–Indo-Pacific digital priorities.</a:t>
            </a:r>
            <a:endParaRPr lang="en-GB" sz="1800">
              <a:cs typeface="Arial"/>
            </a:endParaRPr>
          </a:p>
          <a:p>
            <a:pPr>
              <a:buFont typeface="Arial"/>
              <a:buChar char="•"/>
            </a:pPr>
            <a:r>
              <a:rPr lang="en-GB" sz="1800" b="1">
                <a:ea typeface="+mn-lt"/>
                <a:cs typeface="+mn-lt"/>
              </a:rPr>
              <a:t>Engage in concrete cooperation</a:t>
            </a:r>
            <a:br>
              <a:rPr lang="en-GB" sz="1800" b="1">
                <a:ea typeface="+mn-lt"/>
                <a:cs typeface="+mn-lt"/>
              </a:rPr>
            </a:br>
            <a:r>
              <a:rPr lang="en-GB" sz="1800">
                <a:ea typeface="+mn-lt"/>
                <a:cs typeface="+mn-lt"/>
              </a:rPr>
              <a:t> Take part in dialogues, joint activities and initiatives that connect research, industry, innovation and policy communities across both regions.</a:t>
            </a:r>
            <a:endParaRPr lang="en-GB" sz="1800">
              <a:cs typeface="Arial"/>
            </a:endParaRPr>
          </a:p>
          <a:p>
            <a:pPr>
              <a:buFont typeface="Arial"/>
              <a:buChar char="•"/>
            </a:pPr>
            <a:r>
              <a:rPr lang="en-GB" sz="1800" b="1">
                <a:ea typeface="+mn-lt"/>
                <a:cs typeface="+mn-lt"/>
              </a:rPr>
              <a:t>Help shape future collaboration</a:t>
            </a:r>
            <a:br>
              <a:rPr lang="en-GB" sz="1800" b="1">
                <a:ea typeface="+mn-lt"/>
                <a:cs typeface="+mn-lt"/>
              </a:rPr>
            </a:br>
            <a:r>
              <a:rPr lang="en-GB" sz="1800">
                <a:ea typeface="+mn-lt"/>
                <a:cs typeface="+mn-lt"/>
              </a:rPr>
              <a:t> Build connections and identify synergies that can lead to new research, innovation and industrial cooperation beyond INPACE.</a:t>
            </a:r>
            <a:endParaRPr lang="en-GB" sz="1800">
              <a:cs typeface="Arial"/>
            </a:endParaRPr>
          </a:p>
          <a:p>
            <a:pPr marL="0" indent="0">
              <a:buNone/>
            </a:pPr>
            <a:endParaRPr lang="en-GB" sz="600">
              <a:cs typeface="Arial"/>
            </a:endParaRPr>
          </a:p>
          <a:p>
            <a:pPr marL="0" indent="0">
              <a:buNone/>
            </a:pPr>
            <a:r>
              <a:rPr lang="en-GB" sz="1800">
                <a:ea typeface="+mn-lt"/>
                <a:cs typeface="+mn-lt"/>
              </a:rPr>
              <a:t>Through INPACE and the INPACE Hub, your expertise and activities can contribute to turning shared digital priorities into tangible collaborations and longer-term cooperation between Europe and the Indo-Pacific.</a:t>
            </a:r>
            <a:endParaRPr lang="en-GB" sz="1800">
              <a:cs typeface="Arial"/>
            </a:endParaRPr>
          </a:p>
        </p:txBody>
      </p:sp>
      <p:sp>
        <p:nvSpPr>
          <p:cNvPr id="4" name="Footer Placeholder 3">
            <a:extLst>
              <a:ext uri="{FF2B5EF4-FFF2-40B4-BE49-F238E27FC236}">
                <a16:creationId xmlns:a16="http://schemas.microsoft.com/office/drawing/2014/main" id="{A507FE58-D752-2707-6051-74A2944B23A2}"/>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17D5D091-16A5-82EF-5D1D-85EA08157176}"/>
              </a:ext>
            </a:extLst>
          </p:cNvPr>
          <p:cNvSpPr>
            <a:spLocks noGrp="1"/>
          </p:cNvSpPr>
          <p:nvPr>
            <p:ph type="sldNum" sz="quarter" idx="12"/>
          </p:nvPr>
        </p:nvSpPr>
        <p:spPr/>
        <p:txBody>
          <a:bodyPr/>
          <a:lstStyle/>
          <a:p>
            <a:fld id="{8782BFEE-EB8F-DB48-8DE7-FAD35D4F1A54}" type="slidenum">
              <a:rPr lang="en-CH" smtClean="0"/>
              <a:pPr/>
              <a:t>18</a:t>
            </a:fld>
            <a:endParaRPr lang="en-CH"/>
          </a:p>
        </p:txBody>
      </p:sp>
    </p:spTree>
    <p:extLst>
      <p:ext uri="{BB962C8B-B14F-4D97-AF65-F5344CB8AC3E}">
        <p14:creationId xmlns:p14="http://schemas.microsoft.com/office/powerpoint/2010/main" val="1410839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BD198-75FA-1FD9-315A-94F14EF43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88537-15E7-FF23-4242-9E3CC8F28522}"/>
              </a:ext>
            </a:extLst>
          </p:cNvPr>
          <p:cNvSpPr>
            <a:spLocks noGrp="1"/>
          </p:cNvSpPr>
          <p:nvPr>
            <p:ph type="title"/>
          </p:nvPr>
        </p:nvSpPr>
        <p:spPr>
          <a:xfrm>
            <a:off x="838200" y="365125"/>
            <a:ext cx="10398898" cy="1346157"/>
          </a:xfrm>
        </p:spPr>
        <p:txBody>
          <a:bodyPr/>
          <a:lstStyle/>
          <a:p>
            <a:r>
              <a:rPr lang="en-GB">
                <a:ea typeface="Lato"/>
                <a:cs typeface="Arial"/>
              </a:rPr>
              <a:t>India-EU Digital Cooperation Conference</a:t>
            </a:r>
            <a:endParaRPr lang="en-GB">
              <a:cs typeface="Arial"/>
            </a:endParaRPr>
          </a:p>
        </p:txBody>
      </p:sp>
      <p:sp>
        <p:nvSpPr>
          <p:cNvPr id="4" name="Footer Placeholder 3">
            <a:extLst>
              <a:ext uri="{FF2B5EF4-FFF2-40B4-BE49-F238E27FC236}">
                <a16:creationId xmlns:a16="http://schemas.microsoft.com/office/drawing/2014/main" id="{909503A5-7FA0-2668-EB86-FF58F5D3C6E7}"/>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50C864FB-A0BF-E946-B44B-DC03F5C8CDEA}"/>
              </a:ext>
            </a:extLst>
          </p:cNvPr>
          <p:cNvSpPr>
            <a:spLocks noGrp="1"/>
          </p:cNvSpPr>
          <p:nvPr>
            <p:ph type="sldNum" sz="quarter" idx="12"/>
          </p:nvPr>
        </p:nvSpPr>
        <p:spPr>
          <a:xfrm>
            <a:off x="8118987" y="6618544"/>
            <a:ext cx="2743200" cy="365125"/>
          </a:xfrm>
        </p:spPr>
        <p:txBody>
          <a:bodyPr/>
          <a:lstStyle/>
          <a:p>
            <a:fld id="{8782BFEE-EB8F-DB48-8DE7-FAD35D4F1A54}" type="slidenum">
              <a:rPr lang="en-CH" smtClean="0"/>
              <a:pPr/>
              <a:t>19</a:t>
            </a:fld>
            <a:endParaRPr lang="en-CH"/>
          </a:p>
        </p:txBody>
      </p:sp>
      <p:sp>
        <p:nvSpPr>
          <p:cNvPr id="14" name="TextBox 13">
            <a:extLst>
              <a:ext uri="{FF2B5EF4-FFF2-40B4-BE49-F238E27FC236}">
                <a16:creationId xmlns:a16="http://schemas.microsoft.com/office/drawing/2014/main" id="{C5ACB8EA-59AF-B66D-E33B-EA14C9BB4DD1}"/>
              </a:ext>
            </a:extLst>
          </p:cNvPr>
          <p:cNvSpPr txBox="1"/>
          <p:nvPr/>
        </p:nvSpPr>
        <p:spPr>
          <a:xfrm>
            <a:off x="837190" y="1717222"/>
            <a:ext cx="5039685" cy="3277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1400">
                <a:highlight>
                  <a:srgbClr val="FFFFFF"/>
                </a:highlight>
                <a:ea typeface="+mn-lt"/>
                <a:cs typeface="+mn-lt"/>
              </a:rPr>
              <a:t>The India-EU Digital Cooperation Conference 2026 will bring together policymakers, researchers, innovators, and business leaders to discuss and advance the </a:t>
            </a:r>
            <a:r>
              <a:rPr lang="en-GB" sz="1400" b="1">
                <a:highlight>
                  <a:srgbClr val="FFFFFF"/>
                </a:highlight>
                <a:ea typeface="+mn-lt"/>
                <a:cs typeface="+mn-lt"/>
              </a:rPr>
              <a:t>cooperation between India and the European Union in the field of digital technologies and their application</a:t>
            </a:r>
            <a:r>
              <a:rPr lang="en-GB" sz="1400">
                <a:highlight>
                  <a:srgbClr val="FFFFFF"/>
                </a:highlight>
                <a:ea typeface="+mn-lt"/>
                <a:cs typeface="+mn-lt"/>
              </a:rPr>
              <a:t>.</a:t>
            </a:r>
            <a:endParaRPr lang="en-GB" sz="1400">
              <a:highlight>
                <a:srgbClr val="C6C6C6"/>
              </a:highlight>
              <a:ea typeface="+mn-lt"/>
              <a:cs typeface="+mn-lt"/>
            </a:endParaRPr>
          </a:p>
          <a:p>
            <a:pPr algn="just"/>
            <a:endParaRPr lang="en-GB" sz="1400">
              <a:highlight>
                <a:srgbClr val="C6C6C6"/>
              </a:highlight>
              <a:ea typeface="+mn-lt"/>
              <a:cs typeface="+mn-lt"/>
            </a:endParaRPr>
          </a:p>
          <a:p>
            <a:pPr marL="285750" indent="-285750" algn="just">
              <a:buFont typeface="Arial"/>
              <a:buChar char="•"/>
            </a:pPr>
            <a:r>
              <a:rPr lang="en-GB" sz="1400" b="1">
                <a:solidFill>
                  <a:schemeClr val="tx2">
                    <a:lumMod val="76000"/>
                  </a:schemeClr>
                </a:solidFill>
                <a:highlight>
                  <a:srgbClr val="FFFFFF"/>
                </a:highlight>
                <a:ea typeface="+mn-lt"/>
                <a:cs typeface="+mn-lt"/>
              </a:rPr>
              <a:t>November 2-3, 2026</a:t>
            </a:r>
          </a:p>
          <a:p>
            <a:pPr marL="285750" indent="-285750" algn="just">
              <a:buFont typeface="Arial"/>
              <a:buChar char="•"/>
            </a:pPr>
            <a:r>
              <a:rPr lang="en-GB" sz="1400" b="1">
                <a:solidFill>
                  <a:schemeClr val="tx2">
                    <a:lumMod val="76000"/>
                  </a:schemeClr>
                </a:solidFill>
                <a:highlight>
                  <a:srgbClr val="FFFFFF"/>
                </a:highlight>
                <a:ea typeface="+mn-lt"/>
                <a:cs typeface="+mn-lt"/>
              </a:rPr>
              <a:t>South Asian University, New Delhi, India</a:t>
            </a:r>
          </a:p>
          <a:p>
            <a:pPr marL="285750" indent="-285750" algn="just">
              <a:buFont typeface="Arial"/>
              <a:buChar char="•"/>
            </a:pPr>
            <a:r>
              <a:rPr lang="en-GB" sz="1400" b="1">
                <a:solidFill>
                  <a:schemeClr val="tx2">
                    <a:lumMod val="76000"/>
                  </a:schemeClr>
                </a:solidFill>
                <a:highlight>
                  <a:srgbClr val="FFFFFF"/>
                </a:highlight>
                <a:ea typeface="+mn-lt"/>
                <a:cs typeface="+mn-lt"/>
              </a:rPr>
              <a:t>Forum to trigger concrete collaborations</a:t>
            </a:r>
            <a:endParaRPr lang="en-GB" sz="1400" b="1">
              <a:solidFill>
                <a:schemeClr val="tx2">
                  <a:lumMod val="76000"/>
                </a:schemeClr>
              </a:solidFill>
              <a:highlight>
                <a:srgbClr val="C6C6C6"/>
              </a:highlight>
              <a:ea typeface="+mn-lt"/>
              <a:cs typeface="+mn-lt"/>
            </a:endParaRPr>
          </a:p>
          <a:p>
            <a:pPr marL="285750" indent="-285750" algn="just">
              <a:buFont typeface="Arial"/>
              <a:buChar char="•"/>
            </a:pPr>
            <a:endParaRPr lang="en-GB" sz="1400" b="1">
              <a:highlight>
                <a:srgbClr val="FFFFFF"/>
              </a:highlight>
              <a:ea typeface="+mn-lt"/>
              <a:cs typeface="+mn-lt"/>
            </a:endParaRPr>
          </a:p>
          <a:p>
            <a:pPr algn="just"/>
            <a:r>
              <a:rPr lang="en-GB" sz="1400" b="1">
                <a:highlight>
                  <a:srgbClr val="FFFFFF"/>
                </a:highlight>
                <a:ea typeface="+mn-lt"/>
                <a:cs typeface="+mn-lt"/>
              </a:rPr>
              <a:t>Public Plenary session on Monday Nov. 2, 14.00 - 17.00:</a:t>
            </a:r>
          </a:p>
          <a:p>
            <a:pPr algn="just">
              <a:spcBef>
                <a:spcPts val="600"/>
              </a:spcBef>
            </a:pPr>
            <a:r>
              <a:rPr lang="en-GB" sz="1400" b="1">
                <a:solidFill>
                  <a:schemeClr val="tx2">
                    <a:lumMod val="76000"/>
                  </a:schemeClr>
                </a:solidFill>
                <a:highlight>
                  <a:srgbClr val="FFFFFF"/>
                </a:highlight>
                <a:latin typeface="Arial"/>
                <a:ea typeface="+mn-lt"/>
                <a:cs typeface="Arial"/>
              </a:rPr>
              <a:t>Digital Innovation and Trust: Balancing Security, Regulation and Growth in the EU and India</a:t>
            </a:r>
            <a:endParaRPr lang="en-GB" sz="1400">
              <a:solidFill>
                <a:schemeClr val="tx2">
                  <a:lumMod val="76000"/>
                </a:schemeClr>
              </a:solidFill>
              <a:latin typeface="Arial"/>
              <a:cs typeface="Arial"/>
            </a:endParaRPr>
          </a:p>
          <a:p>
            <a:pPr algn="just"/>
            <a:endParaRPr lang="en-GB" sz="1600" b="1">
              <a:solidFill>
                <a:schemeClr val="tx2">
                  <a:lumMod val="76000"/>
                </a:schemeClr>
              </a:solidFill>
              <a:highlight>
                <a:srgbClr val="FFFFFF"/>
              </a:highlight>
              <a:ea typeface="+mn-lt"/>
              <a:cs typeface="+mn-lt"/>
            </a:endParaRPr>
          </a:p>
        </p:txBody>
      </p:sp>
      <p:pic>
        <p:nvPicPr>
          <p:cNvPr id="6" name="Picture 5">
            <a:extLst>
              <a:ext uri="{FF2B5EF4-FFF2-40B4-BE49-F238E27FC236}">
                <a16:creationId xmlns:a16="http://schemas.microsoft.com/office/drawing/2014/main" id="{C0497FD0-D0B1-EFB0-A451-F8763BFA847E}"/>
              </a:ext>
            </a:extLst>
          </p:cNvPr>
          <p:cNvPicPr>
            <a:picLocks noChangeAspect="1"/>
          </p:cNvPicPr>
          <p:nvPr/>
        </p:nvPicPr>
        <p:blipFill>
          <a:blip r:embed="rId2"/>
          <a:stretch>
            <a:fillRect/>
          </a:stretch>
        </p:blipFill>
        <p:spPr>
          <a:xfrm>
            <a:off x="6302725" y="1430015"/>
            <a:ext cx="5430468" cy="4817325"/>
          </a:xfrm>
          <a:prstGeom prst="rect">
            <a:avLst/>
          </a:prstGeom>
        </p:spPr>
      </p:pic>
      <p:sp>
        <p:nvSpPr>
          <p:cNvPr id="7" name="Rectangle 6">
            <a:extLst>
              <a:ext uri="{FF2B5EF4-FFF2-40B4-BE49-F238E27FC236}">
                <a16:creationId xmlns:a16="http://schemas.microsoft.com/office/drawing/2014/main" id="{C1FAD762-D3B4-B685-562D-43EC0C7C2643}"/>
              </a:ext>
            </a:extLst>
          </p:cNvPr>
          <p:cNvSpPr/>
          <p:nvPr/>
        </p:nvSpPr>
        <p:spPr>
          <a:xfrm>
            <a:off x="905434" y="5118847"/>
            <a:ext cx="4972990" cy="824752"/>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rgbClr val="FFFFFF"/>
                </a:solidFill>
                <a:cs typeface="Arial"/>
              </a:rPr>
              <a:t>Learn more and register: </a:t>
            </a:r>
            <a:endParaRPr lang="en-US" sz="1600" b="1">
              <a:solidFill>
                <a:srgbClr val="FFFFFF"/>
              </a:solidFill>
              <a:ea typeface="+mn-lt"/>
              <a:cs typeface="+mn-lt"/>
            </a:endParaRPr>
          </a:p>
          <a:p>
            <a:pPr algn="ctr"/>
            <a:r>
              <a:rPr lang="en-US" sz="1600" b="1">
                <a:solidFill>
                  <a:srgbClr val="FFFFFF"/>
                </a:solidFill>
                <a:ea typeface="+mn-lt"/>
                <a:cs typeface="+mn-lt"/>
              </a:rPr>
              <a:t>https://inpacehub.eu/eu-india-event-2026/</a:t>
            </a:r>
            <a:endParaRPr lang="en-US" sz="1600" b="1">
              <a:cs typeface="Arial"/>
            </a:endParaRPr>
          </a:p>
        </p:txBody>
      </p:sp>
    </p:spTree>
    <p:extLst>
      <p:ext uri="{BB962C8B-B14F-4D97-AF65-F5344CB8AC3E}">
        <p14:creationId xmlns:p14="http://schemas.microsoft.com/office/powerpoint/2010/main" val="664508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AB310-0FCA-CE7C-BE5F-780CBCD76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BC643-7414-8807-B156-AA523E3994E3}"/>
              </a:ext>
            </a:extLst>
          </p:cNvPr>
          <p:cNvSpPr>
            <a:spLocks noGrp="1"/>
          </p:cNvSpPr>
          <p:nvPr>
            <p:ph type="title"/>
          </p:nvPr>
        </p:nvSpPr>
        <p:spPr>
          <a:xfrm>
            <a:off x="828040" y="136525"/>
            <a:ext cx="10871200" cy="1315403"/>
          </a:xfrm>
        </p:spPr>
        <p:txBody>
          <a:bodyPr>
            <a:noAutofit/>
          </a:bodyPr>
          <a:lstStyle/>
          <a:p>
            <a:r>
              <a:rPr lang="en-GB" sz="3600">
                <a:ea typeface="Lato"/>
                <a:cs typeface="Arial"/>
              </a:rPr>
              <a:t>Final Event: Future of Digital Partnerships with the Indo-Pacific</a:t>
            </a:r>
            <a:endParaRPr lang="en-US" sz="3600">
              <a:ea typeface="Lato"/>
            </a:endParaRPr>
          </a:p>
        </p:txBody>
      </p:sp>
      <p:sp>
        <p:nvSpPr>
          <p:cNvPr id="3" name="Content Placeholder 2">
            <a:extLst>
              <a:ext uri="{FF2B5EF4-FFF2-40B4-BE49-F238E27FC236}">
                <a16:creationId xmlns:a16="http://schemas.microsoft.com/office/drawing/2014/main" id="{B778E60B-DC41-7391-3554-9086E2DE8AF7}"/>
              </a:ext>
            </a:extLst>
          </p:cNvPr>
          <p:cNvSpPr>
            <a:spLocks noGrp="1"/>
          </p:cNvSpPr>
          <p:nvPr>
            <p:ph idx="1"/>
          </p:nvPr>
        </p:nvSpPr>
        <p:spPr>
          <a:xfrm>
            <a:off x="838199" y="1456531"/>
            <a:ext cx="10426149" cy="4394304"/>
          </a:xfrm>
        </p:spPr>
        <p:txBody>
          <a:bodyPr vert="horz" lIns="91440" tIns="45720" rIns="91440" bIns="45720" rtlCol="0" anchor="t">
            <a:noAutofit/>
          </a:bodyPr>
          <a:lstStyle/>
          <a:p>
            <a:pPr>
              <a:buFont typeface="Arial"/>
              <a:buChar char="•"/>
            </a:pPr>
            <a:endParaRPr lang="en-GB" sz="1800" b="1">
              <a:cs typeface="Arial"/>
            </a:endParaRPr>
          </a:p>
          <a:p>
            <a:pPr marL="0" indent="0">
              <a:buNone/>
            </a:pPr>
            <a:r>
              <a:rPr lang="en-GB" sz="1800" b="1">
                <a:cs typeface="Arial"/>
              </a:rPr>
              <a:t>Join us for the opportunity to:</a:t>
            </a:r>
          </a:p>
          <a:p>
            <a:pPr marL="0" indent="0">
              <a:buNone/>
            </a:pPr>
            <a:endParaRPr lang="en-GB" sz="1800" b="1">
              <a:cs typeface="Arial"/>
            </a:endParaRPr>
          </a:p>
          <a:p>
            <a:pPr>
              <a:buFont typeface="Arial"/>
              <a:buChar char="•"/>
            </a:pPr>
            <a:r>
              <a:rPr lang="en-GB" sz="1800" b="1">
                <a:cs typeface="Arial"/>
              </a:rPr>
              <a:t>Learn about INPACE results, legacy, and what comes next?</a:t>
            </a:r>
            <a:endParaRPr lang="en-US">
              <a:cs typeface="Arial"/>
            </a:endParaRPr>
          </a:p>
          <a:p>
            <a:pPr>
              <a:buFont typeface="Arial"/>
              <a:buChar char="•"/>
            </a:pPr>
            <a:r>
              <a:rPr lang="en-GB" sz="1800" b="1">
                <a:cs typeface="Arial"/>
              </a:rPr>
              <a:t>Discuss</a:t>
            </a:r>
            <a:r>
              <a:rPr lang="en-GB" sz="1800">
                <a:cs typeface="Arial"/>
              </a:rPr>
              <a:t> with key stakeholders on </a:t>
            </a:r>
            <a:r>
              <a:rPr lang="en-GB" sz="1800" b="1">
                <a:cs typeface="Arial"/>
              </a:rPr>
              <a:t>shared international digital priorities. </a:t>
            </a:r>
            <a:endParaRPr lang="en-GB" b="1">
              <a:cs typeface="Arial" panose="020B0604020202020204"/>
            </a:endParaRPr>
          </a:p>
          <a:p>
            <a:pPr>
              <a:buFont typeface="Arial"/>
              <a:buChar char="•"/>
            </a:pPr>
            <a:r>
              <a:rPr lang="en-GB" sz="1800" b="1">
                <a:cs typeface="Arial"/>
              </a:rPr>
              <a:t>Get together with key Digital Partnership actors </a:t>
            </a:r>
            <a:r>
              <a:rPr lang="en-GB" sz="1800">
                <a:cs typeface="Arial"/>
              </a:rPr>
              <a:t>across regions and technology domains. </a:t>
            </a:r>
            <a:endParaRPr lang="en-GB">
              <a:cs typeface="Arial" panose="020B0604020202020204"/>
            </a:endParaRPr>
          </a:p>
          <a:p>
            <a:pPr>
              <a:buFont typeface="Arial"/>
              <a:buChar char="•"/>
            </a:pPr>
            <a:r>
              <a:rPr lang="en-GB" sz="1800" b="1">
                <a:cs typeface="Arial"/>
              </a:rPr>
              <a:t>Identify future collaboration opportunities</a:t>
            </a:r>
            <a:r>
              <a:rPr lang="en-GB" sz="1800">
                <a:cs typeface="Arial"/>
              </a:rPr>
              <a:t>, including policy alignment, joint initiatives, and sustainable funding pathways beyond the project’s lifetime. </a:t>
            </a:r>
            <a:endParaRPr lang="en-GB">
              <a:cs typeface="Arial"/>
            </a:endParaRPr>
          </a:p>
          <a:p>
            <a:pPr marL="0" indent="0" fontAlgn="base">
              <a:buNone/>
            </a:pPr>
            <a:endParaRPr lang="en-GB" sz="1800">
              <a:cs typeface="Arial"/>
            </a:endParaRPr>
          </a:p>
          <a:p>
            <a:pPr marL="0" indent="0" fontAlgn="base">
              <a:buNone/>
            </a:pPr>
            <a:r>
              <a:rPr lang="en-GB" sz="1800" u="sng"/>
              <a:t>The event will take place on </a:t>
            </a:r>
            <a:r>
              <a:rPr lang="en-GB" sz="1800" b="1" u="sng"/>
              <a:t>20-21 May 2027 in Residence Palace, Brussels.</a:t>
            </a:r>
            <a:endParaRPr lang="en-GB" sz="1800" u="sng">
              <a:cs typeface="Arial"/>
            </a:endParaRPr>
          </a:p>
          <a:p>
            <a:pPr marL="0" indent="0" fontAlgn="base">
              <a:buNone/>
            </a:pPr>
            <a:endParaRPr lang="en-GB" sz="1800"/>
          </a:p>
          <a:p>
            <a:pPr marL="0" indent="0">
              <a:buNone/>
            </a:pPr>
            <a:endParaRPr lang="en-GB" sz="1050">
              <a:cs typeface="Arial"/>
            </a:endParaRPr>
          </a:p>
        </p:txBody>
      </p:sp>
      <p:sp>
        <p:nvSpPr>
          <p:cNvPr id="4" name="Footer Placeholder 3">
            <a:extLst>
              <a:ext uri="{FF2B5EF4-FFF2-40B4-BE49-F238E27FC236}">
                <a16:creationId xmlns:a16="http://schemas.microsoft.com/office/drawing/2014/main" id="{02AF62A5-556C-DCF6-5EC1-43878B41AD60}"/>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E150169F-1A36-2E40-A345-1293C16F93DB}"/>
              </a:ext>
            </a:extLst>
          </p:cNvPr>
          <p:cNvSpPr>
            <a:spLocks noGrp="1"/>
          </p:cNvSpPr>
          <p:nvPr>
            <p:ph type="sldNum" sz="quarter" idx="12"/>
          </p:nvPr>
        </p:nvSpPr>
        <p:spPr/>
        <p:txBody>
          <a:bodyPr/>
          <a:lstStyle/>
          <a:p>
            <a:fld id="{8782BFEE-EB8F-DB48-8DE7-FAD35D4F1A54}" type="slidenum">
              <a:rPr lang="en-CH" smtClean="0"/>
              <a:pPr/>
              <a:t>20</a:t>
            </a:fld>
            <a:endParaRPr lang="en-CH"/>
          </a:p>
        </p:txBody>
      </p:sp>
    </p:spTree>
    <p:extLst>
      <p:ext uri="{BB962C8B-B14F-4D97-AF65-F5344CB8AC3E}">
        <p14:creationId xmlns:p14="http://schemas.microsoft.com/office/powerpoint/2010/main" val="3207454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6595F-94D3-E13F-6C9B-EB6D71E7DA2D}"/>
            </a:ext>
          </a:extLst>
        </p:cNvPr>
        <p:cNvGrpSpPr/>
        <p:nvPr/>
      </p:nvGrpSpPr>
      <p:grpSpPr>
        <a:xfrm>
          <a:off x="0" y="0"/>
          <a:ext cx="0" cy="0"/>
          <a:chOff x="0" y="0"/>
          <a:chExt cx="0" cy="0"/>
        </a:xfrm>
      </p:grpSpPr>
      <p:sp>
        <p:nvSpPr>
          <p:cNvPr id="6" name="Footer Placeholder 7">
            <a:extLst>
              <a:ext uri="{FF2B5EF4-FFF2-40B4-BE49-F238E27FC236}">
                <a16:creationId xmlns:a16="http://schemas.microsoft.com/office/drawing/2014/main" id="{A554EC4B-23AD-2C62-1BB4-D83A351715C7}"/>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noProof="0">
                <a:solidFill>
                  <a:schemeClr val="tx1">
                    <a:lumMod val="95000"/>
                    <a:lumOff val="5000"/>
                  </a:schemeClr>
                </a:solidFill>
                <a:latin typeface="+mn-lt"/>
              </a:rPr>
              <a:t>©INPACE 2024-2027</a:t>
            </a:r>
          </a:p>
        </p:txBody>
      </p:sp>
      <p:sp>
        <p:nvSpPr>
          <p:cNvPr id="3" name="Slide Number Placeholder 10">
            <a:extLst>
              <a:ext uri="{FF2B5EF4-FFF2-40B4-BE49-F238E27FC236}">
                <a16:creationId xmlns:a16="http://schemas.microsoft.com/office/drawing/2014/main" id="{068DB919-32FE-B2AF-38A9-5F7000EFCF71}"/>
              </a:ext>
            </a:extLst>
          </p:cNvPr>
          <p:cNvSpPr>
            <a:spLocks noGrp="1"/>
          </p:cNvSpPr>
          <p:nvPr>
            <p:ph type="sldNum" sz="quarter" idx="12"/>
          </p:nvPr>
        </p:nvSpPr>
        <p:spPr>
          <a:xfrm>
            <a:off x="8610600" y="6356350"/>
            <a:ext cx="2743200" cy="365125"/>
          </a:xfrm>
        </p:spPr>
        <p:txBody>
          <a:bodyPr/>
          <a:lstStyle/>
          <a:p>
            <a:fld id="{8782BFEE-EB8F-DB48-8DE7-FAD35D4F1A54}" type="slidenum">
              <a:rPr lang="en-GB" noProof="0" smtClean="0"/>
              <a:t>21</a:t>
            </a:fld>
            <a:endParaRPr lang="en-GB" noProof="0"/>
          </a:p>
        </p:txBody>
      </p:sp>
      <p:sp>
        <p:nvSpPr>
          <p:cNvPr id="5" name="Title 1">
            <a:extLst>
              <a:ext uri="{FF2B5EF4-FFF2-40B4-BE49-F238E27FC236}">
                <a16:creationId xmlns:a16="http://schemas.microsoft.com/office/drawing/2014/main" id="{6943FF69-1664-79C3-6B35-147C5577ABF7}"/>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041680"/>
                </a:solidFill>
                <a:latin typeface="+mj-lt"/>
                <a:ea typeface="Lato" panose="020F0502020204030203" pitchFamily="34" charset="0"/>
                <a:cs typeface="Lato" panose="020F0502020204030203" pitchFamily="34" charset="0"/>
              </a:defRPr>
            </a:lvl1pPr>
          </a:lstStyle>
          <a:p>
            <a:r>
              <a:rPr lang="fr-FR">
                <a:ea typeface="Lato"/>
                <a:cs typeface="Arial"/>
              </a:rPr>
              <a:t>Pilot </a:t>
            </a:r>
            <a:r>
              <a:rPr lang="fr-FR" err="1">
                <a:ea typeface="Lato"/>
                <a:cs typeface="Arial"/>
              </a:rPr>
              <a:t>projects</a:t>
            </a:r>
            <a:endParaRPr lang="en-GB" b="0">
              <a:solidFill>
                <a:srgbClr val="000000"/>
              </a:solidFill>
              <a:ea typeface="Lato"/>
              <a:cs typeface="Arial"/>
            </a:endParaRPr>
          </a:p>
          <a:p>
            <a:endParaRPr lang="en-GB"/>
          </a:p>
        </p:txBody>
      </p:sp>
      <p:grpSp>
        <p:nvGrpSpPr>
          <p:cNvPr id="12" name="Groupe 11">
            <a:extLst>
              <a:ext uri="{FF2B5EF4-FFF2-40B4-BE49-F238E27FC236}">
                <a16:creationId xmlns:a16="http://schemas.microsoft.com/office/drawing/2014/main" id="{6BC475D3-958D-2FDF-FB1B-B39237F7B2F8}"/>
              </a:ext>
            </a:extLst>
          </p:cNvPr>
          <p:cNvGrpSpPr/>
          <p:nvPr/>
        </p:nvGrpSpPr>
        <p:grpSpPr>
          <a:xfrm>
            <a:off x="1001997" y="3055556"/>
            <a:ext cx="6104616" cy="2974019"/>
            <a:chOff x="838200" y="2491264"/>
            <a:chExt cx="6104616" cy="3681981"/>
          </a:xfrm>
        </p:grpSpPr>
        <p:sp>
          <p:nvSpPr>
            <p:cNvPr id="2" name="TextBox 1">
              <a:extLst>
                <a:ext uri="{FF2B5EF4-FFF2-40B4-BE49-F238E27FC236}">
                  <a16:creationId xmlns:a16="http://schemas.microsoft.com/office/drawing/2014/main" id="{F6B801BB-0F86-1DDE-FF94-C65EBE660682}"/>
                </a:ext>
              </a:extLst>
            </p:cNvPr>
            <p:cNvSpPr txBox="1"/>
            <p:nvPr/>
          </p:nvSpPr>
          <p:spPr>
            <a:xfrm>
              <a:off x="838200" y="2651210"/>
              <a:ext cx="5902189" cy="3522035"/>
            </a:xfrm>
            <a:prstGeom prst="roundRect">
              <a:avLst>
                <a:gd name="adj" fmla="val 9728"/>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36000" tIns="36000" rIns="36000" bIns="36000" numCol="2" spcCol="0" rtlCol="0" fromWordArt="0" anchor="t" anchorCtr="0" forceAA="0" compatLnSpc="1">
              <a:prstTxWarp prst="textNoShape">
                <a:avLst/>
              </a:prstTxWarp>
              <a:spAutoFit/>
            </a:bodyPr>
            <a:lstStyle/>
            <a:p>
              <a:pPr marL="108000">
                <a:spcBef>
                  <a:spcPts val="600"/>
                </a:spcBef>
                <a:buFont typeface="Arial,Sans-Serif"/>
                <a:buChar char="•"/>
              </a:pPr>
              <a:r>
                <a:rPr lang="fr-FR" sz="2000">
                  <a:cs typeface="Arial"/>
                </a:rPr>
                <a:t> Cross-</a:t>
              </a:r>
              <a:r>
                <a:rPr lang="fr-FR" sz="2000" err="1">
                  <a:cs typeface="Arial"/>
                </a:rPr>
                <a:t>domain</a:t>
              </a:r>
              <a:r>
                <a:rPr lang="fr-FR" sz="2000">
                  <a:cs typeface="Arial"/>
                </a:rPr>
                <a:t> data exchange </a:t>
              </a:r>
              <a:r>
                <a:rPr lang="fr-FR" sz="2000" err="1">
                  <a:cs typeface="Arial"/>
                </a:rPr>
                <a:t>PlugTest</a:t>
              </a:r>
              <a:r>
                <a:rPr lang="fr-FR" sz="2000">
                  <a:cs typeface="Arial"/>
                </a:rPr>
                <a:t> (2025)</a:t>
              </a:r>
              <a:endParaRPr lang="en-US" sz="2000">
                <a:cs typeface="Arial"/>
              </a:endParaRPr>
            </a:p>
            <a:p>
              <a:pPr marL="108000">
                <a:spcBef>
                  <a:spcPts val="600"/>
                </a:spcBef>
                <a:buFont typeface="Arial,Sans-Serif"/>
                <a:buChar char="•"/>
              </a:pPr>
              <a:r>
                <a:rPr lang="en-US" sz="2000">
                  <a:cs typeface="Arial"/>
                </a:rPr>
                <a:t>​ </a:t>
              </a:r>
              <a:r>
                <a:rPr lang="fr-FR" sz="2000">
                  <a:cs typeface="Arial"/>
                </a:rPr>
                <a:t>Digital Public Infrastructure Interoperability Hackathon (2025)</a:t>
              </a:r>
            </a:p>
            <a:p>
              <a:pPr marL="108000">
                <a:spcBef>
                  <a:spcPts val="600"/>
                </a:spcBef>
                <a:buFont typeface="Arial,Sans-Serif"/>
                <a:buChar char="•"/>
              </a:pPr>
              <a:endParaRPr lang="fr-FR" sz="2000">
                <a:cs typeface="Arial"/>
              </a:endParaRPr>
            </a:p>
            <a:p>
              <a:pPr marL="108000">
                <a:spcBef>
                  <a:spcPts val="600"/>
                </a:spcBef>
                <a:buFont typeface="Arial,Sans-Serif"/>
                <a:buChar char="•"/>
              </a:pPr>
              <a:r>
                <a:rPr lang="fr-FR" sz="2000">
                  <a:cs typeface="Arial"/>
                </a:rPr>
                <a:t> DPI </a:t>
              </a:r>
              <a:r>
                <a:rPr lang="fr-FR" sz="2000" err="1">
                  <a:cs typeface="Arial"/>
                </a:rPr>
                <a:t>interoperability</a:t>
              </a:r>
              <a:r>
                <a:rPr lang="fr-FR" sz="2000">
                  <a:cs typeface="Arial"/>
                </a:rPr>
                <a:t>  hackathon (Tokyo 2026)</a:t>
              </a:r>
              <a:endParaRPr lang="en-US" sz="2000">
                <a:cs typeface="Arial"/>
              </a:endParaRPr>
            </a:p>
            <a:p>
              <a:pPr marL="108000">
                <a:spcBef>
                  <a:spcPts val="600"/>
                </a:spcBef>
                <a:buFont typeface="Arial,Sans-Serif"/>
                <a:buChar char="•"/>
              </a:pPr>
              <a:r>
                <a:rPr lang="en-US" sz="2000">
                  <a:cs typeface="Arial"/>
                </a:rPr>
                <a:t>​ </a:t>
              </a:r>
              <a:r>
                <a:rPr lang="fr-FR" sz="2000">
                  <a:solidFill>
                    <a:schemeClr val="tx1"/>
                  </a:solidFill>
                </a:rPr>
                <a:t>AI-</a:t>
              </a:r>
              <a:r>
                <a:rPr lang="fr-FR" sz="2000" err="1">
                  <a:solidFill>
                    <a:schemeClr val="tx1"/>
                  </a:solidFill>
                </a:rPr>
                <a:t>Ready</a:t>
              </a:r>
              <a:r>
                <a:rPr lang="fr-FR" sz="2000">
                  <a:solidFill>
                    <a:schemeClr val="tx1"/>
                  </a:solidFill>
                </a:rPr>
                <a:t> data Challenge </a:t>
              </a:r>
              <a:r>
                <a:rPr lang="fr-FR" sz="2000">
                  <a:cs typeface="Arial"/>
                </a:rPr>
                <a:t>(Seoul 2026)</a:t>
              </a:r>
            </a:p>
            <a:p>
              <a:pPr marL="108000">
                <a:spcBef>
                  <a:spcPts val="600"/>
                </a:spcBef>
                <a:buFont typeface="Arial,Sans-Serif"/>
                <a:buChar char="•"/>
              </a:pPr>
              <a:r>
                <a:rPr lang="fr-FR" sz="2000">
                  <a:cs typeface="Arial"/>
                </a:rPr>
                <a:t> Disruptive </a:t>
              </a:r>
              <a:r>
                <a:rPr lang="fr-FR" sz="2000" err="1">
                  <a:cs typeface="Arial"/>
                </a:rPr>
                <a:t>semiconductor</a:t>
              </a:r>
              <a:r>
                <a:rPr lang="fr-FR" sz="2000">
                  <a:cs typeface="Arial"/>
                </a:rPr>
                <a:t> technologies </a:t>
              </a:r>
              <a:r>
                <a:rPr lang="fr-FR" sz="2000" err="1">
                  <a:cs typeface="Arial"/>
                </a:rPr>
                <a:t>testbed</a:t>
              </a:r>
              <a:r>
                <a:rPr lang="fr-FR" sz="2000">
                  <a:cs typeface="Arial"/>
                </a:rPr>
                <a:t> </a:t>
              </a:r>
            </a:p>
          </p:txBody>
        </p:sp>
        <p:sp>
          <p:nvSpPr>
            <p:cNvPr id="9" name="Ellipse 8">
              <a:extLst>
                <a:ext uri="{FF2B5EF4-FFF2-40B4-BE49-F238E27FC236}">
                  <a16:creationId xmlns:a16="http://schemas.microsoft.com/office/drawing/2014/main" id="{32921339-0B6E-8754-28F8-B3757682B819}"/>
                </a:ext>
              </a:extLst>
            </p:cNvPr>
            <p:cNvSpPr/>
            <p:nvPr/>
          </p:nvSpPr>
          <p:spPr>
            <a:xfrm>
              <a:off x="6387116" y="2491264"/>
              <a:ext cx="555700" cy="555700"/>
            </a:xfrm>
            <a:prstGeom prst="ellipse">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0" rIns="72000" bIns="0" rtlCol="0" anchor="ctr"/>
            <a:lstStyle/>
            <a:p>
              <a:pPr lvl="0" algn="ctr">
                <a:defRPr/>
              </a:pPr>
              <a:r>
                <a:rPr lang="fr-FR" sz="4000" b="1">
                  <a:solidFill>
                    <a:srgbClr val="00B050"/>
                  </a:solidFill>
                  <a:sym typeface="Wingdings" panose="05000000000000000000" pitchFamily="2" charset="2"/>
                </a:rPr>
                <a:t></a:t>
              </a:r>
              <a:endParaRPr lang="fr-FR" sz="4000" b="1">
                <a:solidFill>
                  <a:srgbClr val="00B050"/>
                </a:solidFill>
              </a:endParaRPr>
            </a:p>
          </p:txBody>
        </p:sp>
      </p:grpSp>
      <p:grpSp>
        <p:nvGrpSpPr>
          <p:cNvPr id="14" name="Groupe 13">
            <a:extLst>
              <a:ext uri="{FF2B5EF4-FFF2-40B4-BE49-F238E27FC236}">
                <a16:creationId xmlns:a16="http://schemas.microsoft.com/office/drawing/2014/main" id="{64F25719-FA78-773D-B1D7-374A45B50A56}"/>
              </a:ext>
            </a:extLst>
          </p:cNvPr>
          <p:cNvGrpSpPr/>
          <p:nvPr/>
        </p:nvGrpSpPr>
        <p:grpSpPr>
          <a:xfrm>
            <a:off x="7612868" y="2873300"/>
            <a:ext cx="3704139" cy="1385939"/>
            <a:chOff x="4479741" y="2436781"/>
            <a:chExt cx="3704139" cy="1385939"/>
          </a:xfrm>
        </p:grpSpPr>
        <p:sp>
          <p:nvSpPr>
            <p:cNvPr id="7" name="TextBox 1">
              <a:extLst>
                <a:ext uri="{FF2B5EF4-FFF2-40B4-BE49-F238E27FC236}">
                  <a16:creationId xmlns:a16="http://schemas.microsoft.com/office/drawing/2014/main" id="{A4D1194F-9D5C-7182-8807-64513C3F2F33}"/>
                </a:ext>
              </a:extLst>
            </p:cNvPr>
            <p:cNvSpPr txBox="1"/>
            <p:nvPr/>
          </p:nvSpPr>
          <p:spPr>
            <a:xfrm>
              <a:off x="4479741" y="2768890"/>
              <a:ext cx="3299285" cy="1053830"/>
            </a:xfrm>
            <a:prstGeom prst="roundRect">
              <a:avLst>
                <a:gd name="adj" fmla="val 9728"/>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spAutoFit/>
            </a:bodyPr>
            <a:lstStyle/>
            <a:p>
              <a:pPr marL="342900" indent="-342900">
                <a:buFont typeface="Arial,Sans-Serif"/>
                <a:buChar char="•"/>
              </a:pPr>
              <a:r>
                <a:rPr lang="fr-FR" sz="2000">
                  <a:cs typeface="Arial"/>
                </a:rPr>
                <a:t>NICT/ESA </a:t>
              </a:r>
              <a:r>
                <a:rPr lang="fr-FR" sz="2000" err="1">
                  <a:cs typeface="Arial"/>
                </a:rPr>
                <a:t>project</a:t>
              </a:r>
              <a:r>
                <a:rPr lang="fr-FR" sz="2000">
                  <a:cs typeface="Arial"/>
                </a:rPr>
                <a:t> on 6G in non </a:t>
              </a:r>
              <a:r>
                <a:rPr lang="fr-FR" sz="2000" err="1">
                  <a:cs typeface="Arial"/>
                </a:rPr>
                <a:t>terrestrial</a:t>
              </a:r>
              <a:r>
                <a:rPr lang="fr-FR" sz="2000">
                  <a:cs typeface="Arial"/>
                </a:rPr>
                <a:t> networks </a:t>
              </a:r>
            </a:p>
          </p:txBody>
        </p:sp>
        <p:sp>
          <p:nvSpPr>
            <p:cNvPr id="10" name="Ellipse 9">
              <a:extLst>
                <a:ext uri="{FF2B5EF4-FFF2-40B4-BE49-F238E27FC236}">
                  <a16:creationId xmlns:a16="http://schemas.microsoft.com/office/drawing/2014/main" id="{27FC3A04-1A4C-1723-3A06-16CFD7446FB7}"/>
                </a:ext>
              </a:extLst>
            </p:cNvPr>
            <p:cNvSpPr/>
            <p:nvPr/>
          </p:nvSpPr>
          <p:spPr>
            <a:xfrm>
              <a:off x="7628180" y="2436781"/>
              <a:ext cx="555700" cy="555700"/>
            </a:xfrm>
            <a:prstGeom prst="ellipse">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fr-FR" sz="4000" b="1">
                  <a:solidFill>
                    <a:srgbClr val="92D050"/>
                  </a:solidFill>
                  <a:sym typeface="Wingdings" panose="05000000000000000000" pitchFamily="2" charset="2"/>
                </a:rPr>
                <a:t></a:t>
              </a:r>
              <a:endParaRPr lang="fr-FR" sz="4000" b="1">
                <a:solidFill>
                  <a:srgbClr val="92D050"/>
                </a:solidFill>
              </a:endParaRPr>
            </a:p>
          </p:txBody>
        </p:sp>
      </p:grpSp>
      <p:grpSp>
        <p:nvGrpSpPr>
          <p:cNvPr id="13" name="Groupe 12">
            <a:extLst>
              <a:ext uri="{FF2B5EF4-FFF2-40B4-BE49-F238E27FC236}">
                <a16:creationId xmlns:a16="http://schemas.microsoft.com/office/drawing/2014/main" id="{817F8ED1-0138-0164-4DB1-2E00BA40D9CC}"/>
              </a:ext>
            </a:extLst>
          </p:cNvPr>
          <p:cNvGrpSpPr/>
          <p:nvPr/>
        </p:nvGrpSpPr>
        <p:grpSpPr>
          <a:xfrm>
            <a:off x="7612868" y="4658606"/>
            <a:ext cx="3577135" cy="1099988"/>
            <a:chOff x="9153717" y="2722988"/>
            <a:chExt cx="3577135" cy="1099988"/>
          </a:xfrm>
        </p:grpSpPr>
        <p:sp>
          <p:nvSpPr>
            <p:cNvPr id="8" name="TextBox 1">
              <a:extLst>
                <a:ext uri="{FF2B5EF4-FFF2-40B4-BE49-F238E27FC236}">
                  <a16:creationId xmlns:a16="http://schemas.microsoft.com/office/drawing/2014/main" id="{982F4983-FA06-4839-2F18-7B21A2CF3690}"/>
                </a:ext>
              </a:extLst>
            </p:cNvPr>
            <p:cNvSpPr txBox="1"/>
            <p:nvPr/>
          </p:nvSpPr>
          <p:spPr>
            <a:xfrm>
              <a:off x="9153717" y="3094782"/>
              <a:ext cx="3299285" cy="728194"/>
            </a:xfrm>
            <a:prstGeom prst="roundRect">
              <a:avLst>
                <a:gd name="adj" fmla="val 9728"/>
              </a:avLst>
            </a:prstGeom>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spAutoFit/>
            </a:bodyPr>
            <a:lstStyle/>
            <a:p>
              <a:pPr marL="342900" indent="-342900">
                <a:buFont typeface="Arial,Sans-Serif"/>
                <a:buChar char="•"/>
              </a:pPr>
              <a:r>
                <a:rPr lang="fr-FR" sz="2000">
                  <a:cs typeface="Arial"/>
                </a:rPr>
                <a:t>AI Training </a:t>
              </a:r>
              <a:r>
                <a:rPr lang="fr-FR" sz="2000" err="1">
                  <a:cs typeface="Arial"/>
                </a:rPr>
                <a:t>testbed</a:t>
              </a:r>
              <a:r>
                <a:rPr lang="fr-FR" sz="2000">
                  <a:cs typeface="Arial"/>
                </a:rPr>
                <a:t> </a:t>
              </a:r>
              <a:r>
                <a:rPr lang="fr-FR" sz="2000" err="1">
                  <a:cs typeface="Arial"/>
                </a:rPr>
                <a:t>enrichment</a:t>
              </a:r>
              <a:endParaRPr lang="fr-FR" sz="2000">
                <a:cs typeface="Arial"/>
              </a:endParaRPr>
            </a:p>
          </p:txBody>
        </p:sp>
        <p:sp>
          <p:nvSpPr>
            <p:cNvPr id="11" name="Ellipse 10">
              <a:extLst>
                <a:ext uri="{FF2B5EF4-FFF2-40B4-BE49-F238E27FC236}">
                  <a16:creationId xmlns:a16="http://schemas.microsoft.com/office/drawing/2014/main" id="{34240CB2-3604-C5A2-586F-2C7B780DE1CD}"/>
                </a:ext>
              </a:extLst>
            </p:cNvPr>
            <p:cNvSpPr/>
            <p:nvPr/>
          </p:nvSpPr>
          <p:spPr>
            <a:xfrm>
              <a:off x="12175152" y="2722988"/>
              <a:ext cx="555700" cy="555700"/>
            </a:xfrm>
            <a:prstGeom prst="ellipse">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ctr"/>
            <a:lstStyle/>
            <a:p>
              <a:pPr lvl="0" algn="ctr">
                <a:defRPr/>
              </a:pPr>
              <a:r>
                <a:rPr lang="fr-FR" sz="4000" b="1">
                  <a:solidFill>
                    <a:srgbClr val="FFC000"/>
                  </a:solidFill>
                  <a:sym typeface="Wingdings" panose="05000000000000000000" pitchFamily="2" charset="2"/>
                </a:rPr>
                <a:t></a:t>
              </a:r>
              <a:endParaRPr lang="fr-FR" sz="4000" b="1">
                <a:solidFill>
                  <a:srgbClr val="FFC000"/>
                </a:solidFill>
              </a:endParaRPr>
            </a:p>
          </p:txBody>
        </p:sp>
      </p:grpSp>
      <p:sp>
        <p:nvSpPr>
          <p:cNvPr id="15" name="Content Placeholder 2">
            <a:extLst>
              <a:ext uri="{FF2B5EF4-FFF2-40B4-BE49-F238E27FC236}">
                <a16:creationId xmlns:a16="http://schemas.microsoft.com/office/drawing/2014/main" id="{AD9001FC-6BEC-5854-2793-30C8C62B236E}"/>
              </a:ext>
            </a:extLst>
          </p:cNvPr>
          <p:cNvSpPr>
            <a:spLocks noGrp="1"/>
          </p:cNvSpPr>
          <p:nvPr>
            <p:ph idx="1"/>
          </p:nvPr>
        </p:nvSpPr>
        <p:spPr>
          <a:xfrm>
            <a:off x="922130" y="1513782"/>
            <a:ext cx="11132930" cy="1325563"/>
          </a:xfrm>
        </p:spPr>
        <p:txBody>
          <a:bodyPr>
            <a:normAutofit/>
          </a:bodyPr>
          <a:lstStyle/>
          <a:p>
            <a:r>
              <a:rPr lang="en-GB" sz="2200"/>
              <a:t>Actions which are seeds for following interactions and projects</a:t>
            </a:r>
          </a:p>
          <a:p>
            <a:endParaRPr lang="en-GB" sz="2200"/>
          </a:p>
          <a:p>
            <a:r>
              <a:rPr lang="en-GB" sz="2200"/>
              <a:t>7 done / on-going / under preparation:</a:t>
            </a:r>
          </a:p>
        </p:txBody>
      </p:sp>
    </p:spTree>
    <p:extLst>
      <p:ext uri="{BB962C8B-B14F-4D97-AF65-F5344CB8AC3E}">
        <p14:creationId xmlns:p14="http://schemas.microsoft.com/office/powerpoint/2010/main" val="1903265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59909F7-01BA-A406-B2F7-D9B4AA9E8161}"/>
              </a:ext>
            </a:extLst>
          </p:cNvPr>
          <p:cNvSpPr>
            <a:spLocks noGrp="1"/>
          </p:cNvSpPr>
          <p:nvPr>
            <p:ph type="sldNum" sz="quarter" idx="12"/>
          </p:nvPr>
        </p:nvSpPr>
        <p:spPr/>
        <p:txBody>
          <a:bodyPr/>
          <a:lstStyle/>
          <a:p>
            <a:fld id="{8782BFEE-EB8F-DB48-8DE7-FAD35D4F1A54}" type="slidenum">
              <a:rPr lang="en-CH" smtClean="0"/>
              <a:pPr/>
              <a:t>22</a:t>
            </a:fld>
            <a:endParaRPr lang="en-CH"/>
          </a:p>
        </p:txBody>
      </p:sp>
      <p:sp>
        <p:nvSpPr>
          <p:cNvPr id="3" name="Titre 2">
            <a:extLst>
              <a:ext uri="{FF2B5EF4-FFF2-40B4-BE49-F238E27FC236}">
                <a16:creationId xmlns:a16="http://schemas.microsoft.com/office/drawing/2014/main" id="{CAA6174E-0358-5DA0-7E63-F9E11C0F372C}"/>
              </a:ext>
            </a:extLst>
          </p:cNvPr>
          <p:cNvSpPr>
            <a:spLocks noGrp="1"/>
          </p:cNvSpPr>
          <p:nvPr>
            <p:ph type="title"/>
          </p:nvPr>
        </p:nvSpPr>
        <p:spPr>
          <a:xfrm>
            <a:off x="838200" y="365125"/>
            <a:ext cx="10901516" cy="1325563"/>
          </a:xfrm>
        </p:spPr>
        <p:txBody>
          <a:bodyPr/>
          <a:lstStyle/>
          <a:p>
            <a:r>
              <a:rPr lang="fr-FR" err="1">
                <a:cs typeface="Arial"/>
              </a:rPr>
              <a:t>Getting</a:t>
            </a:r>
            <a:r>
              <a:rPr lang="fr-FR">
                <a:cs typeface="Arial"/>
              </a:rPr>
              <a:t> </a:t>
            </a:r>
            <a:r>
              <a:rPr lang="fr-FR" err="1">
                <a:cs typeface="Arial"/>
              </a:rPr>
              <a:t>involved</a:t>
            </a:r>
            <a:r>
              <a:rPr lang="fr-FR">
                <a:cs typeface="Arial"/>
              </a:rPr>
              <a:t> in pilot </a:t>
            </a:r>
            <a:r>
              <a:rPr lang="fr-FR" err="1">
                <a:cs typeface="Arial"/>
              </a:rPr>
              <a:t>projects</a:t>
            </a:r>
            <a:endParaRPr lang="fr-FR"/>
          </a:p>
        </p:txBody>
      </p:sp>
      <p:sp>
        <p:nvSpPr>
          <p:cNvPr id="4" name="Espace réservé du contenu 3">
            <a:extLst>
              <a:ext uri="{FF2B5EF4-FFF2-40B4-BE49-F238E27FC236}">
                <a16:creationId xmlns:a16="http://schemas.microsoft.com/office/drawing/2014/main" id="{D3A0E44F-965E-4D01-A24E-016D0DC9628D}"/>
              </a:ext>
            </a:extLst>
          </p:cNvPr>
          <p:cNvSpPr>
            <a:spLocks noGrp="1"/>
          </p:cNvSpPr>
          <p:nvPr>
            <p:ph sz="half" idx="1"/>
          </p:nvPr>
        </p:nvSpPr>
        <p:spPr>
          <a:xfrm>
            <a:off x="838200" y="2285999"/>
            <a:ext cx="9478992" cy="3890963"/>
          </a:xfrm>
        </p:spPr>
        <p:txBody>
          <a:bodyPr>
            <a:normAutofit lnSpcReduction="10000"/>
          </a:bodyPr>
          <a:lstStyle/>
          <a:p>
            <a:pPr>
              <a:lnSpc>
                <a:spcPct val="100000"/>
              </a:lnSpc>
              <a:spcBef>
                <a:spcPts val="1200"/>
              </a:spcBef>
            </a:pPr>
            <a:r>
              <a:rPr lang="fr-FR"/>
              <a:t>Value </a:t>
            </a:r>
            <a:r>
              <a:rPr lang="fr-FR" err="1"/>
              <a:t>your</a:t>
            </a:r>
            <a:r>
              <a:rPr lang="fr-FR"/>
              <a:t> </a:t>
            </a:r>
            <a:r>
              <a:rPr lang="fr-FR" err="1"/>
              <a:t>activities</a:t>
            </a:r>
            <a:r>
              <a:rPr lang="fr-FR"/>
              <a:t> / expertises </a:t>
            </a:r>
            <a:r>
              <a:rPr lang="fr-FR" err="1"/>
              <a:t>into</a:t>
            </a:r>
            <a:r>
              <a:rPr lang="fr-FR"/>
              <a:t> </a:t>
            </a:r>
            <a:r>
              <a:rPr lang="fr-FR" err="1"/>
              <a:t>our</a:t>
            </a:r>
            <a:r>
              <a:rPr lang="fr-FR"/>
              <a:t> </a:t>
            </a:r>
            <a:r>
              <a:rPr lang="fr-FR" err="1"/>
              <a:t>forthcoming</a:t>
            </a:r>
            <a:r>
              <a:rPr lang="fr-FR"/>
              <a:t> </a:t>
            </a:r>
            <a:r>
              <a:rPr lang="fr-FR" err="1"/>
              <a:t>activities</a:t>
            </a:r>
            <a:endParaRPr lang="fr-FR"/>
          </a:p>
          <a:p>
            <a:pPr lvl="1">
              <a:lnSpc>
                <a:spcPct val="100000"/>
              </a:lnSpc>
              <a:spcBef>
                <a:spcPts val="1200"/>
              </a:spcBef>
            </a:pPr>
            <a:r>
              <a:rPr lang="fr-FR" err="1"/>
              <a:t>Quality</a:t>
            </a:r>
            <a:r>
              <a:rPr lang="fr-FR"/>
              <a:t> </a:t>
            </a:r>
            <a:r>
              <a:rPr lang="fr-FR" err="1"/>
              <a:t>metrics</a:t>
            </a:r>
            <a:r>
              <a:rPr lang="fr-FR"/>
              <a:t> for AI </a:t>
            </a:r>
            <a:r>
              <a:rPr lang="fr-FR" err="1"/>
              <a:t>Ready</a:t>
            </a:r>
            <a:r>
              <a:rPr lang="fr-FR"/>
              <a:t> data</a:t>
            </a:r>
          </a:p>
          <a:p>
            <a:pPr lvl="1">
              <a:lnSpc>
                <a:spcPct val="100000"/>
              </a:lnSpc>
              <a:spcBef>
                <a:spcPts val="1200"/>
              </a:spcBef>
            </a:pPr>
            <a:r>
              <a:rPr lang="fr-FR"/>
              <a:t>AI </a:t>
            </a:r>
            <a:r>
              <a:rPr lang="fr-FR" err="1"/>
              <a:t>models</a:t>
            </a:r>
            <a:r>
              <a:rPr lang="fr-FR"/>
              <a:t> training </a:t>
            </a:r>
            <a:r>
              <a:rPr lang="fr-FR" err="1"/>
              <a:t>improvement</a:t>
            </a:r>
            <a:r>
              <a:rPr lang="fr-FR"/>
              <a:t> over EU / </a:t>
            </a:r>
            <a:r>
              <a:rPr lang="fr-FR" err="1"/>
              <a:t>IndoPacific</a:t>
            </a:r>
            <a:r>
              <a:rPr lang="fr-FR"/>
              <a:t> </a:t>
            </a:r>
            <a:r>
              <a:rPr lang="fr-FR" err="1"/>
              <a:t>region</a:t>
            </a:r>
            <a:endParaRPr lang="fr-FR"/>
          </a:p>
          <a:p>
            <a:pPr lvl="1">
              <a:lnSpc>
                <a:spcPct val="100000"/>
              </a:lnSpc>
              <a:spcBef>
                <a:spcPts val="1200"/>
              </a:spcBef>
            </a:pPr>
            <a:r>
              <a:rPr lang="fr-FR" err="1"/>
              <a:t>Trusted</a:t>
            </a:r>
            <a:r>
              <a:rPr lang="fr-FR"/>
              <a:t> data </a:t>
            </a:r>
            <a:r>
              <a:rPr lang="fr-FR" err="1"/>
              <a:t>exhange</a:t>
            </a:r>
            <a:endParaRPr lang="fr-FR"/>
          </a:p>
          <a:p>
            <a:pPr marL="457200" lvl="1" indent="0">
              <a:lnSpc>
                <a:spcPct val="100000"/>
              </a:lnSpc>
              <a:spcBef>
                <a:spcPts val="1200"/>
              </a:spcBef>
              <a:buNone/>
            </a:pPr>
            <a:endParaRPr lang="fr-FR"/>
          </a:p>
          <a:p>
            <a:pPr marL="457200" lvl="1" indent="0">
              <a:lnSpc>
                <a:spcPct val="100000"/>
              </a:lnSpc>
              <a:spcBef>
                <a:spcPts val="1200"/>
              </a:spcBef>
              <a:buNone/>
            </a:pPr>
            <a:r>
              <a:rPr lang="fr-FR" err="1"/>
              <a:t>Waiting</a:t>
            </a:r>
            <a:r>
              <a:rPr lang="fr-FR"/>
              <a:t> for </a:t>
            </a:r>
            <a:r>
              <a:rPr lang="fr-FR" err="1"/>
              <a:t>your</a:t>
            </a:r>
            <a:r>
              <a:rPr lang="fr-FR"/>
              <a:t> </a:t>
            </a:r>
            <a:r>
              <a:rPr lang="fr-FR" err="1"/>
              <a:t>ideas</a:t>
            </a:r>
            <a:r>
              <a:rPr lang="fr-FR"/>
              <a:t>/</a:t>
            </a:r>
            <a:r>
              <a:rPr lang="fr-FR" err="1"/>
              <a:t>proposals</a:t>
            </a:r>
            <a:r>
              <a:rPr lang="fr-FR"/>
              <a:t> as long as </a:t>
            </a:r>
            <a:r>
              <a:rPr lang="fr-FR" err="1"/>
              <a:t>they</a:t>
            </a:r>
            <a:r>
              <a:rPr lang="fr-FR"/>
              <a:t> fit DP and TTC </a:t>
            </a:r>
            <a:r>
              <a:rPr lang="fr-FR" err="1"/>
              <a:t>priorities</a:t>
            </a:r>
            <a:endParaRPr lang="fr-FR"/>
          </a:p>
        </p:txBody>
      </p:sp>
      <p:sp>
        <p:nvSpPr>
          <p:cNvPr id="7" name="Espace réservé du pied de page 6">
            <a:extLst>
              <a:ext uri="{FF2B5EF4-FFF2-40B4-BE49-F238E27FC236}">
                <a16:creationId xmlns:a16="http://schemas.microsoft.com/office/drawing/2014/main" id="{FC3567FB-9FD8-E7FF-6706-7C9CE6C0A19D}"/>
              </a:ext>
            </a:extLst>
          </p:cNvPr>
          <p:cNvSpPr>
            <a:spLocks noGrp="1"/>
          </p:cNvSpPr>
          <p:nvPr>
            <p:ph type="ftr" sz="quarter" idx="3"/>
          </p:nvPr>
        </p:nvSpPr>
        <p:spPr/>
        <p:txBody>
          <a:bodyPr/>
          <a:lstStyle/>
          <a:p>
            <a:pPr>
              <a:buClr>
                <a:srgbClr val="2B3990"/>
              </a:buClr>
              <a:buSzPts val="1200"/>
              <a:buFont typeface="Lato"/>
              <a:buNone/>
            </a:pPr>
            <a:r>
              <a:rPr lang="en-GB">
                <a:ea typeface="Lato"/>
                <a:cs typeface="Lato"/>
                <a:sym typeface="Lato"/>
              </a:rPr>
              <a:t>©INPACE 2024-2027</a:t>
            </a:r>
            <a:endParaRPr lang="en-GB"/>
          </a:p>
        </p:txBody>
      </p:sp>
    </p:spTree>
    <p:extLst>
      <p:ext uri="{BB962C8B-B14F-4D97-AF65-F5344CB8AC3E}">
        <p14:creationId xmlns:p14="http://schemas.microsoft.com/office/powerpoint/2010/main" val="3033423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black and white logo&#10;&#10;Description automatically generated">
            <a:extLst>
              <a:ext uri="{FF2B5EF4-FFF2-40B4-BE49-F238E27FC236}">
                <a16:creationId xmlns:a16="http://schemas.microsoft.com/office/drawing/2014/main" id="{A77211E6-04D7-D275-E0B7-9626ECAE2AD8}"/>
              </a:ext>
            </a:extLst>
          </p:cNvPr>
          <p:cNvPicPr>
            <a:picLocks noGrp="1" noChangeAspect="1"/>
          </p:cNvPicPr>
          <p:nvPr>
            <p:ph type="pic" sz="quarter" idx="10"/>
          </p:nvPr>
        </p:nvPicPr>
        <p:blipFill>
          <a:blip r:embed="rId3"/>
          <a:srcRect l="40301" r="40301"/>
          <a:stretch>
            <a:fillRect/>
          </a:stretch>
        </p:blipFill>
        <p:spPr/>
      </p:pic>
      <p:sp>
        <p:nvSpPr>
          <p:cNvPr id="4" name="Slide Number Placeholder 3">
            <a:extLst>
              <a:ext uri="{FF2B5EF4-FFF2-40B4-BE49-F238E27FC236}">
                <a16:creationId xmlns:a16="http://schemas.microsoft.com/office/drawing/2014/main" id="{30FC2F65-85D1-F5D7-6C13-C6EA156BAC8C}"/>
              </a:ext>
            </a:extLst>
          </p:cNvPr>
          <p:cNvSpPr>
            <a:spLocks noGrp="1"/>
          </p:cNvSpPr>
          <p:nvPr>
            <p:ph type="sldNum" sz="quarter" idx="4"/>
          </p:nvPr>
        </p:nvSpPr>
        <p:spPr/>
        <p:txBody>
          <a:bodyPr/>
          <a:lstStyle/>
          <a:p>
            <a:fld id="{8782BFEE-EB8F-DB48-8DE7-FAD35D4F1A54}" type="slidenum">
              <a:rPr lang="en-CH" smtClean="0"/>
              <a:pPr/>
              <a:t>23</a:t>
            </a:fld>
            <a:endParaRPr lang="en-CH"/>
          </a:p>
        </p:txBody>
      </p:sp>
      <p:pic>
        <p:nvPicPr>
          <p:cNvPr id="6" name="Picture Placeholder 33">
            <a:extLst>
              <a:ext uri="{FF2B5EF4-FFF2-40B4-BE49-F238E27FC236}">
                <a16:creationId xmlns:a16="http://schemas.microsoft.com/office/drawing/2014/main" id="{19373431-928F-038D-131D-0910D8D34685}"/>
              </a:ext>
            </a:extLst>
          </p:cNvPr>
          <p:cNvPicPr>
            <a:picLocks noChangeAspect="1"/>
          </p:cNvPicPr>
          <p:nvPr/>
        </p:nvPicPr>
        <p:blipFill>
          <a:blip r:embed="rId4"/>
          <a:srcRect l="28665" r="28665"/>
          <a:stretch/>
        </p:blipFill>
        <p:spPr>
          <a:xfrm>
            <a:off x="7612800" y="0"/>
            <a:ext cx="4579200" cy="6858000"/>
          </a:xfrm>
          <a:custGeom>
            <a:avLst/>
            <a:gdLst>
              <a:gd name="connsiteX0" fmla="*/ 0 w 4579200"/>
              <a:gd name="connsiteY0" fmla="*/ 0 h 6858000"/>
              <a:gd name="connsiteX1" fmla="*/ 4579200 w 4579200"/>
              <a:gd name="connsiteY1" fmla="*/ 0 h 6858000"/>
              <a:gd name="connsiteX2" fmla="*/ 4579200 w 4579200"/>
              <a:gd name="connsiteY2" fmla="*/ 1143006 h 6858000"/>
              <a:gd name="connsiteX3" fmla="*/ 3434400 w 4579200"/>
              <a:gd name="connsiteY3" fmla="*/ 1143006 h 6858000"/>
              <a:gd name="connsiteX4" fmla="*/ 3434400 w 4579200"/>
              <a:gd name="connsiteY4" fmla="*/ 2287806 h 6858000"/>
              <a:gd name="connsiteX5" fmla="*/ 4579200 w 4579200"/>
              <a:gd name="connsiteY5" fmla="*/ 2287806 h 6858000"/>
              <a:gd name="connsiteX6" fmla="*/ 4579200 w 4579200"/>
              <a:gd name="connsiteY6" fmla="*/ 6858000 h 6858000"/>
              <a:gd name="connsiteX7" fmla="*/ 3434400 w 4579200"/>
              <a:gd name="connsiteY7" fmla="*/ 6858000 h 6858000"/>
              <a:gd name="connsiteX8" fmla="*/ 3434400 w 4579200"/>
              <a:gd name="connsiteY8" fmla="*/ 5713200 h 6858000"/>
              <a:gd name="connsiteX9" fmla="*/ 2289600 w 4579200"/>
              <a:gd name="connsiteY9" fmla="*/ 5713200 h 6858000"/>
              <a:gd name="connsiteX10" fmla="*/ 2289600 w 4579200"/>
              <a:gd name="connsiteY10" fmla="*/ 6858000 h 6858000"/>
              <a:gd name="connsiteX11" fmla="*/ 0 w 45792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79200" h="6858000">
                <a:moveTo>
                  <a:pt x="0" y="0"/>
                </a:moveTo>
                <a:lnTo>
                  <a:pt x="4579200" y="0"/>
                </a:lnTo>
                <a:lnTo>
                  <a:pt x="4579200" y="1143006"/>
                </a:lnTo>
                <a:lnTo>
                  <a:pt x="3434400" y="1143006"/>
                </a:lnTo>
                <a:lnTo>
                  <a:pt x="3434400" y="2287806"/>
                </a:lnTo>
                <a:lnTo>
                  <a:pt x="4579200" y="2287806"/>
                </a:lnTo>
                <a:lnTo>
                  <a:pt x="4579200" y="6858000"/>
                </a:lnTo>
                <a:lnTo>
                  <a:pt x="3434400" y="6858000"/>
                </a:lnTo>
                <a:lnTo>
                  <a:pt x="3434400" y="5713200"/>
                </a:lnTo>
                <a:lnTo>
                  <a:pt x="2289600" y="5713200"/>
                </a:lnTo>
                <a:lnTo>
                  <a:pt x="2289600" y="6858000"/>
                </a:lnTo>
                <a:lnTo>
                  <a:pt x="0" y="6858000"/>
                </a:lnTo>
                <a:close/>
              </a:path>
            </a:pathLst>
          </a:custGeom>
          <a:blipFill>
            <a:blip r:embed="rId5"/>
            <a:stretch>
              <a:fillRect/>
            </a:stretch>
          </a:blipFill>
        </p:spPr>
      </p:pic>
      <p:sp>
        <p:nvSpPr>
          <p:cNvPr id="27" name="Rectangle 26">
            <a:extLst>
              <a:ext uri="{FF2B5EF4-FFF2-40B4-BE49-F238E27FC236}">
                <a16:creationId xmlns:a16="http://schemas.microsoft.com/office/drawing/2014/main" id="{C7BF10F9-2A54-73B6-089B-2D064049DCE6}"/>
              </a:ext>
            </a:extLst>
          </p:cNvPr>
          <p:cNvSpPr/>
          <p:nvPr/>
        </p:nvSpPr>
        <p:spPr>
          <a:xfrm>
            <a:off x="6461654" y="1160501"/>
            <a:ext cx="1144798" cy="1144799"/>
          </a:xfrm>
          <a:prstGeom prst="rect">
            <a:avLst/>
          </a:prstGeom>
          <a:solidFill>
            <a:srgbClr val="0F6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Rectangle 27">
            <a:extLst>
              <a:ext uri="{FF2B5EF4-FFF2-40B4-BE49-F238E27FC236}">
                <a16:creationId xmlns:a16="http://schemas.microsoft.com/office/drawing/2014/main" id="{5558B838-5881-757D-0CAD-25678CD7EB2E}"/>
              </a:ext>
            </a:extLst>
          </p:cNvPr>
          <p:cNvSpPr/>
          <p:nvPr/>
        </p:nvSpPr>
        <p:spPr>
          <a:xfrm>
            <a:off x="9902400" y="1160501"/>
            <a:ext cx="1144798" cy="1144799"/>
          </a:xfrm>
          <a:prstGeom prst="rect">
            <a:avLst/>
          </a:prstGeom>
          <a:solidFill>
            <a:srgbClr val="0F6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Rectangle 28">
            <a:extLst>
              <a:ext uri="{FF2B5EF4-FFF2-40B4-BE49-F238E27FC236}">
                <a16:creationId xmlns:a16="http://schemas.microsoft.com/office/drawing/2014/main" id="{2D6F9A6D-2146-6217-4367-2D94B7AAE42B}"/>
              </a:ext>
            </a:extLst>
          </p:cNvPr>
          <p:cNvSpPr/>
          <p:nvPr/>
        </p:nvSpPr>
        <p:spPr>
          <a:xfrm>
            <a:off x="9902400" y="15702"/>
            <a:ext cx="1144798" cy="1144799"/>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Rectangle 29">
            <a:extLst>
              <a:ext uri="{FF2B5EF4-FFF2-40B4-BE49-F238E27FC236}">
                <a16:creationId xmlns:a16="http://schemas.microsoft.com/office/drawing/2014/main" id="{6DDF4874-F07E-F16E-C419-CA6571DDD61C}"/>
              </a:ext>
            </a:extLst>
          </p:cNvPr>
          <p:cNvSpPr/>
          <p:nvPr/>
        </p:nvSpPr>
        <p:spPr>
          <a:xfrm>
            <a:off x="11047202" y="2292330"/>
            <a:ext cx="1144798" cy="1144799"/>
          </a:xfrm>
          <a:prstGeom prst="rect">
            <a:avLst/>
          </a:prstGeom>
          <a:solidFill>
            <a:srgbClr val="FF6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Rectangle 30">
            <a:extLst>
              <a:ext uri="{FF2B5EF4-FFF2-40B4-BE49-F238E27FC236}">
                <a16:creationId xmlns:a16="http://schemas.microsoft.com/office/drawing/2014/main" id="{8CFCAB00-079C-9FEB-8336-A2016A72C838}"/>
              </a:ext>
            </a:extLst>
          </p:cNvPr>
          <p:cNvSpPr/>
          <p:nvPr/>
        </p:nvSpPr>
        <p:spPr>
          <a:xfrm>
            <a:off x="7623161" y="5713201"/>
            <a:ext cx="1144798" cy="1144799"/>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Rectangle 31">
            <a:extLst>
              <a:ext uri="{FF2B5EF4-FFF2-40B4-BE49-F238E27FC236}">
                <a16:creationId xmlns:a16="http://schemas.microsoft.com/office/drawing/2014/main" id="{1336A5CF-8CCE-7C57-23F9-63BAA71ECE14}"/>
              </a:ext>
            </a:extLst>
          </p:cNvPr>
          <p:cNvSpPr/>
          <p:nvPr/>
        </p:nvSpPr>
        <p:spPr>
          <a:xfrm>
            <a:off x="8762706" y="4568402"/>
            <a:ext cx="1144798" cy="1144799"/>
          </a:xfrm>
          <a:prstGeom prst="rect">
            <a:avLst/>
          </a:prstGeom>
          <a:solidFill>
            <a:srgbClr val="0F6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3" name="Rectangle 32">
            <a:extLst>
              <a:ext uri="{FF2B5EF4-FFF2-40B4-BE49-F238E27FC236}">
                <a16:creationId xmlns:a16="http://schemas.microsoft.com/office/drawing/2014/main" id="{FBBEC9D4-7EC0-56D6-850E-246691BBD169}"/>
              </a:ext>
            </a:extLst>
          </p:cNvPr>
          <p:cNvSpPr/>
          <p:nvPr/>
        </p:nvSpPr>
        <p:spPr>
          <a:xfrm>
            <a:off x="7617005" y="3429667"/>
            <a:ext cx="1144798" cy="1144799"/>
          </a:xfrm>
          <a:prstGeom prst="rect">
            <a:avLst/>
          </a:prstGeom>
          <a:solidFill>
            <a:srgbClr val="FFCC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Slide Number Placeholder 31">
            <a:extLst>
              <a:ext uri="{FF2B5EF4-FFF2-40B4-BE49-F238E27FC236}">
                <a16:creationId xmlns:a16="http://schemas.microsoft.com/office/drawing/2014/main" id="{22A2651A-F748-695A-0EC8-971DCD9300A3}"/>
              </a:ext>
            </a:extLst>
          </p:cNvPr>
          <p:cNvSpPr txBox="1">
            <a:spLocks/>
          </p:cNvSpPr>
          <p:nvPr/>
        </p:nvSpPr>
        <p:spPr>
          <a:xfrm>
            <a:off x="8640847" y="6356349"/>
            <a:ext cx="2743200" cy="365125"/>
          </a:xfrm>
          <a:prstGeom prst="rect">
            <a:avLst/>
          </a:prstGeom>
        </p:spPr>
        <p:txBody>
          <a:bodyPr vert="horz" lIns="91440" tIns="45720" rIns="91440" bIns="45720" rtlCol="0" anchor="ctr"/>
          <a:lstStyle>
            <a:defPPr>
              <a:defRPr lang="en-CH"/>
            </a:defPPr>
            <a:lvl1pPr marL="0" algn="r" defTabSz="914400" rtl="0" eaLnBrk="1" latinLnBrk="0" hangingPunct="1">
              <a:defRPr sz="1200" b="1" kern="1200">
                <a:solidFill>
                  <a:schemeClr val="bg1"/>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82BFEE-EB8F-DB48-8DE7-FAD35D4F1A54}" type="slidenum">
              <a:rPr lang="en-CH" smtClean="0"/>
              <a:pPr/>
              <a:t>23</a:t>
            </a:fld>
            <a:endParaRPr lang="en-CH"/>
          </a:p>
        </p:txBody>
      </p:sp>
      <p:sp>
        <p:nvSpPr>
          <p:cNvPr id="9" name="Footer Placeholder 7">
            <a:extLst>
              <a:ext uri="{FF2B5EF4-FFF2-40B4-BE49-F238E27FC236}">
                <a16:creationId xmlns:a16="http://schemas.microsoft.com/office/drawing/2014/main" id="{3D4DB195-D76A-B9A7-2E6E-583AA5FA64EB}"/>
              </a:ext>
            </a:extLst>
          </p:cNvPr>
          <p:cNvSpPr txBox="1">
            <a:spLocks/>
          </p:cNvSpPr>
          <p:nvPr/>
        </p:nvSpPr>
        <p:spPr>
          <a:xfrm>
            <a:off x="4038600" y="6356350"/>
            <a:ext cx="4114800" cy="365125"/>
          </a:xfrm>
          <a:prstGeom prst="rect">
            <a:avLst/>
          </a:prstGeom>
          <a:noFill/>
          <a:ln>
            <a:noFill/>
          </a:ln>
        </p:spPr>
        <p:txBody>
          <a:bodyPr spcFirstLastPara="1" vert="horz" wrap="square" lIns="91425" tIns="45700" rIns="91425" bIns="45700" rtlCol="0" anchor="ctr" anchorCtr="0">
            <a:normAutofit/>
          </a:bodyPr>
          <a:lstStyle>
            <a:lvl1pPr marL="0" lvl="0" indent="0" algn="l" defTabSz="914400" rtl="0" eaLnBrk="1" latinLnBrk="0" hangingPunct="1">
              <a:lnSpc>
                <a:spcPct val="90000"/>
              </a:lnSpc>
              <a:spcBef>
                <a:spcPts val="0"/>
              </a:spcBef>
              <a:spcAft>
                <a:spcPts val="0"/>
              </a:spcAft>
              <a:buClr>
                <a:srgbClr val="2B3990"/>
              </a:buClr>
              <a:buSzPts val="1000"/>
              <a:buFont typeface="Lato"/>
              <a:buNone/>
              <a:defRPr sz="1100" b="0" i="1" kern="1200">
                <a:solidFill>
                  <a:srgbClr val="2B3990"/>
                </a:solidFill>
                <a:latin typeface="Lato"/>
                <a:ea typeface="Lato"/>
                <a:cs typeface="Lato"/>
                <a:sym typeface="Lato"/>
              </a:defRPr>
            </a:lvl1pPr>
            <a:lvl2pPr marL="914400" lvl="1" indent="-342900" algn="l" defTabSz="914400" rtl="0" eaLnBrk="1" latinLnBrk="0" hangingPunct="1">
              <a:lnSpc>
                <a:spcPct val="90000"/>
              </a:lnSpc>
              <a:spcBef>
                <a:spcPts val="500"/>
              </a:spcBef>
              <a:spcAft>
                <a:spcPts val="0"/>
              </a:spcAft>
              <a:buClr>
                <a:srgbClr val="3A3838"/>
              </a:buClr>
              <a:buSzPts val="1800"/>
              <a:buFontTx/>
              <a:buChar char="▪"/>
              <a:defRPr sz="2400" kern="1200">
                <a:solidFill>
                  <a:schemeClr val="tx1"/>
                </a:solidFill>
                <a:latin typeface="Helvetica" pitchFamily="2" charset="0"/>
                <a:ea typeface="+mn-ea"/>
                <a:cs typeface="+mn-cs"/>
              </a:defRPr>
            </a:lvl2pPr>
            <a:lvl3pPr marL="1371600" lvl="2" indent="-342900" algn="l" defTabSz="914400" rtl="0" eaLnBrk="1" latinLnBrk="0" hangingPunct="1">
              <a:lnSpc>
                <a:spcPct val="90000"/>
              </a:lnSpc>
              <a:spcBef>
                <a:spcPts val="500"/>
              </a:spcBef>
              <a:spcAft>
                <a:spcPts val="0"/>
              </a:spcAft>
              <a:buClr>
                <a:srgbClr val="3A3838"/>
              </a:buClr>
              <a:buSzPts val="1800"/>
              <a:buFont typeface="Arial" panose="020B0604020202020204" pitchFamily="34" charset="0"/>
              <a:buChar char="▪"/>
              <a:defRPr sz="2000" kern="1200">
                <a:solidFill>
                  <a:schemeClr val="tx1"/>
                </a:solidFill>
                <a:latin typeface="Helvetica" pitchFamily="2" charset="0"/>
                <a:ea typeface="+mn-ea"/>
                <a:cs typeface="+mn-cs"/>
              </a:defRPr>
            </a:lvl3pPr>
            <a:lvl4pPr marL="1828800" lvl="3"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4pPr>
            <a:lvl5pPr marL="2286000" lvl="4" indent="-342900" algn="l" defTabSz="914400" rtl="0" eaLnBrk="1" latinLnBrk="0" hangingPunct="1">
              <a:lnSpc>
                <a:spcPct val="90000"/>
              </a:lnSpc>
              <a:spcBef>
                <a:spcPts val="500"/>
              </a:spcBef>
              <a:spcAft>
                <a:spcPts val="0"/>
              </a:spcAft>
              <a:buClr>
                <a:srgbClr val="757070"/>
              </a:buClr>
              <a:buSzPts val="1800"/>
              <a:buFont typeface="Arial" panose="020B0604020202020204" pitchFamily="34" charset="0"/>
              <a:buChar char="▪"/>
              <a:defRPr sz="1800" kern="1200">
                <a:solidFill>
                  <a:schemeClr val="tx1"/>
                </a:solidFill>
                <a:latin typeface="Helvetica" pitchFamily="2" charset="0"/>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algn="ctr">
              <a:buSzPts val="1200"/>
            </a:pPr>
            <a:r>
              <a:rPr lang="en-GB" sz="1200" b="1" i="0">
                <a:solidFill>
                  <a:schemeClr val="tx1">
                    <a:lumMod val="95000"/>
                    <a:lumOff val="5000"/>
                  </a:schemeClr>
                </a:solidFill>
                <a:latin typeface="+mn-lt"/>
              </a:rPr>
              <a:t>©INPACE 2024-2027</a:t>
            </a:r>
          </a:p>
        </p:txBody>
      </p:sp>
      <p:sp>
        <p:nvSpPr>
          <p:cNvPr id="5" name="Rectangle 4">
            <a:extLst>
              <a:ext uri="{FF2B5EF4-FFF2-40B4-BE49-F238E27FC236}">
                <a16:creationId xmlns:a16="http://schemas.microsoft.com/office/drawing/2014/main" id="{0EEBFC97-B1AB-EDEE-D04D-C972E7264282}"/>
              </a:ext>
            </a:extLst>
          </p:cNvPr>
          <p:cNvSpPr/>
          <p:nvPr/>
        </p:nvSpPr>
        <p:spPr>
          <a:xfrm>
            <a:off x="646325" y="6266588"/>
            <a:ext cx="2590651" cy="6693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5" name="Picture 14" descr="A black and white logo&#10;&#10;Description automatically generated">
            <a:extLst>
              <a:ext uri="{FF2B5EF4-FFF2-40B4-BE49-F238E27FC236}">
                <a16:creationId xmlns:a16="http://schemas.microsoft.com/office/drawing/2014/main" id="{C4C31EDA-2CFC-3CF3-73BA-2765B3A885D7}"/>
              </a:ext>
            </a:extLst>
          </p:cNvPr>
          <p:cNvPicPr>
            <a:picLocks noChangeAspect="1"/>
          </p:cNvPicPr>
          <p:nvPr/>
        </p:nvPicPr>
        <p:blipFill>
          <a:blip r:embed="rId3"/>
          <a:stretch>
            <a:fillRect/>
          </a:stretch>
        </p:blipFill>
        <p:spPr>
          <a:xfrm>
            <a:off x="537325" y="434993"/>
            <a:ext cx="4704357" cy="1366503"/>
          </a:xfrm>
          <a:prstGeom prst="rect">
            <a:avLst/>
          </a:prstGeom>
        </p:spPr>
      </p:pic>
      <p:sp>
        <p:nvSpPr>
          <p:cNvPr id="26" name="Title 2">
            <a:extLst>
              <a:ext uri="{FF2B5EF4-FFF2-40B4-BE49-F238E27FC236}">
                <a16:creationId xmlns:a16="http://schemas.microsoft.com/office/drawing/2014/main" id="{ADB2F80E-4A80-6BA3-AEB1-42859985612D}"/>
              </a:ext>
            </a:extLst>
          </p:cNvPr>
          <p:cNvSpPr>
            <a:spLocks noGrp="1"/>
          </p:cNvSpPr>
          <p:nvPr>
            <p:ph type="title"/>
          </p:nvPr>
        </p:nvSpPr>
        <p:spPr>
          <a:xfrm>
            <a:off x="651071" y="1817069"/>
            <a:ext cx="5601554" cy="1481328"/>
          </a:xfrm>
        </p:spPr>
        <p:txBody>
          <a:bodyPr/>
          <a:lstStyle/>
          <a:p>
            <a:r>
              <a:rPr lang="en-CH">
                <a:ea typeface="Lato"/>
                <a:cs typeface="Lato"/>
              </a:rPr>
              <a:t>Keep in touch </a:t>
            </a:r>
            <a:br>
              <a:rPr lang="en-US"/>
            </a:br>
            <a:r>
              <a:rPr lang="en-CH">
                <a:ea typeface="Lato"/>
                <a:cs typeface="Lato"/>
              </a:rPr>
              <a:t>with us!</a:t>
            </a:r>
            <a:endParaRPr lang="en-CH"/>
          </a:p>
        </p:txBody>
      </p:sp>
      <p:sp>
        <p:nvSpPr>
          <p:cNvPr id="34" name="Rectangle 33">
            <a:hlinkClick r:id="rId6"/>
            <a:extLst>
              <a:ext uri="{FF2B5EF4-FFF2-40B4-BE49-F238E27FC236}">
                <a16:creationId xmlns:a16="http://schemas.microsoft.com/office/drawing/2014/main" id="{33840FDF-A739-36D2-039C-7064A1EB844A}"/>
              </a:ext>
            </a:extLst>
          </p:cNvPr>
          <p:cNvSpPr/>
          <p:nvPr/>
        </p:nvSpPr>
        <p:spPr>
          <a:xfrm>
            <a:off x="651072" y="3861651"/>
            <a:ext cx="452161" cy="45216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hlinkClick r:id="rId7"/>
            <a:extLst>
              <a:ext uri="{FF2B5EF4-FFF2-40B4-BE49-F238E27FC236}">
                <a16:creationId xmlns:a16="http://schemas.microsoft.com/office/drawing/2014/main" id="{EA6291F5-88B2-9535-5A27-D0474146A632}"/>
              </a:ext>
            </a:extLst>
          </p:cNvPr>
          <p:cNvSpPr/>
          <p:nvPr/>
        </p:nvSpPr>
        <p:spPr>
          <a:xfrm>
            <a:off x="651071" y="4483249"/>
            <a:ext cx="452161" cy="45216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9">
            <a:extLst>
              <a:ext uri="{FF2B5EF4-FFF2-40B4-BE49-F238E27FC236}">
                <a16:creationId xmlns:a16="http://schemas.microsoft.com/office/drawing/2014/main" id="{8E8D2684-518F-E461-FA8C-3B7A661849CD}"/>
              </a:ext>
            </a:extLst>
          </p:cNvPr>
          <p:cNvSpPr>
            <a:spLocks noEditPoints="1"/>
          </p:cNvSpPr>
          <p:nvPr/>
        </p:nvSpPr>
        <p:spPr bwMode="auto">
          <a:xfrm>
            <a:off x="754827" y="4003249"/>
            <a:ext cx="244651" cy="168964"/>
          </a:xfrm>
          <a:custGeom>
            <a:avLst/>
            <a:gdLst>
              <a:gd name="T0" fmla="*/ 187 w 194"/>
              <a:gd name="T1" fmla="*/ 1 h 134"/>
              <a:gd name="T2" fmla="*/ 187 w 194"/>
              <a:gd name="T3" fmla="*/ 1 h 134"/>
              <a:gd name="T4" fmla="*/ 185 w 194"/>
              <a:gd name="T5" fmla="*/ 1 h 134"/>
              <a:gd name="T6" fmla="*/ 184 w 194"/>
              <a:gd name="T7" fmla="*/ 0 h 134"/>
              <a:gd name="T8" fmla="*/ 181 w 194"/>
              <a:gd name="T9" fmla="*/ 0 h 134"/>
              <a:gd name="T10" fmla="*/ 13 w 194"/>
              <a:gd name="T11" fmla="*/ 0 h 134"/>
              <a:gd name="T12" fmla="*/ 11 w 194"/>
              <a:gd name="T13" fmla="*/ 0 h 134"/>
              <a:gd name="T14" fmla="*/ 10 w 194"/>
              <a:gd name="T15" fmla="*/ 1 h 134"/>
              <a:gd name="T16" fmla="*/ 7 w 194"/>
              <a:gd name="T17" fmla="*/ 1 h 134"/>
              <a:gd name="T18" fmla="*/ 7 w 194"/>
              <a:gd name="T19" fmla="*/ 1 h 134"/>
              <a:gd name="T20" fmla="*/ 0 w 194"/>
              <a:gd name="T21" fmla="*/ 13 h 134"/>
              <a:gd name="T22" fmla="*/ 0 w 194"/>
              <a:gd name="T23" fmla="*/ 121 h 134"/>
              <a:gd name="T24" fmla="*/ 13 w 194"/>
              <a:gd name="T25" fmla="*/ 134 h 134"/>
              <a:gd name="T26" fmla="*/ 181 w 194"/>
              <a:gd name="T27" fmla="*/ 134 h 134"/>
              <a:gd name="T28" fmla="*/ 194 w 194"/>
              <a:gd name="T29" fmla="*/ 121 h 134"/>
              <a:gd name="T30" fmla="*/ 194 w 194"/>
              <a:gd name="T31" fmla="*/ 13 h 134"/>
              <a:gd name="T32" fmla="*/ 187 w 194"/>
              <a:gd name="T33" fmla="*/ 1 h 134"/>
              <a:gd name="T34" fmla="*/ 134 w 194"/>
              <a:gd name="T35" fmla="*/ 70 h 134"/>
              <a:gd name="T36" fmla="*/ 128 w 194"/>
              <a:gd name="T37" fmla="*/ 75 h 134"/>
              <a:gd name="T38" fmla="*/ 177 w 194"/>
              <a:gd name="T39" fmla="*/ 121 h 134"/>
              <a:gd name="T40" fmla="*/ 18 w 194"/>
              <a:gd name="T41" fmla="*/ 121 h 134"/>
              <a:gd name="T42" fmla="*/ 67 w 194"/>
              <a:gd name="T43" fmla="*/ 75 h 134"/>
              <a:gd name="T44" fmla="*/ 88 w 194"/>
              <a:gd name="T45" fmla="*/ 95 h 134"/>
              <a:gd name="T46" fmla="*/ 97 w 194"/>
              <a:gd name="T47" fmla="*/ 99 h 134"/>
              <a:gd name="T48" fmla="*/ 107 w 194"/>
              <a:gd name="T49" fmla="*/ 95 h 134"/>
              <a:gd name="T50" fmla="*/ 183 w 194"/>
              <a:gd name="T51" fmla="*/ 23 h 134"/>
              <a:gd name="T52" fmla="*/ 183 w 194"/>
              <a:gd name="T53" fmla="*/ 116 h 134"/>
              <a:gd name="T54" fmla="*/ 134 w 194"/>
              <a:gd name="T55" fmla="*/ 70 h 134"/>
              <a:gd name="T56" fmla="*/ 19 w 194"/>
              <a:gd name="T57" fmla="*/ 14 h 134"/>
              <a:gd name="T58" fmla="*/ 176 w 194"/>
              <a:gd name="T59" fmla="*/ 14 h 134"/>
              <a:gd name="T60" fmla="*/ 97 w 194"/>
              <a:gd name="T61" fmla="*/ 88 h 134"/>
              <a:gd name="T62" fmla="*/ 19 w 194"/>
              <a:gd name="T63" fmla="*/ 14 h 134"/>
              <a:gd name="T64" fmla="*/ 61 w 194"/>
              <a:gd name="T65" fmla="*/ 70 h 134"/>
              <a:gd name="T66" fmla="*/ 12 w 194"/>
              <a:gd name="T67" fmla="*/ 116 h 134"/>
              <a:gd name="T68" fmla="*/ 12 w 194"/>
              <a:gd name="T69" fmla="*/ 23 h 134"/>
              <a:gd name="T70" fmla="*/ 61 w 194"/>
              <a:gd name="T71" fmla="*/ 7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4" h="134">
                <a:moveTo>
                  <a:pt x="187" y="1"/>
                </a:moveTo>
                <a:cubicBezTo>
                  <a:pt x="187" y="1"/>
                  <a:pt x="187" y="1"/>
                  <a:pt x="187" y="1"/>
                </a:cubicBezTo>
                <a:cubicBezTo>
                  <a:pt x="186" y="1"/>
                  <a:pt x="186" y="1"/>
                  <a:pt x="185" y="1"/>
                </a:cubicBezTo>
                <a:cubicBezTo>
                  <a:pt x="185" y="0"/>
                  <a:pt x="184" y="0"/>
                  <a:pt x="184" y="0"/>
                </a:cubicBezTo>
                <a:cubicBezTo>
                  <a:pt x="183" y="0"/>
                  <a:pt x="182" y="0"/>
                  <a:pt x="181" y="0"/>
                </a:cubicBezTo>
                <a:cubicBezTo>
                  <a:pt x="13" y="0"/>
                  <a:pt x="13" y="0"/>
                  <a:pt x="13" y="0"/>
                </a:cubicBezTo>
                <a:cubicBezTo>
                  <a:pt x="12" y="0"/>
                  <a:pt x="11" y="0"/>
                  <a:pt x="11" y="0"/>
                </a:cubicBezTo>
                <a:cubicBezTo>
                  <a:pt x="10" y="0"/>
                  <a:pt x="10" y="0"/>
                  <a:pt x="10" y="1"/>
                </a:cubicBezTo>
                <a:cubicBezTo>
                  <a:pt x="9" y="1"/>
                  <a:pt x="8" y="1"/>
                  <a:pt x="7" y="1"/>
                </a:cubicBezTo>
                <a:cubicBezTo>
                  <a:pt x="7" y="1"/>
                  <a:pt x="7" y="1"/>
                  <a:pt x="7" y="1"/>
                </a:cubicBezTo>
                <a:cubicBezTo>
                  <a:pt x="3" y="4"/>
                  <a:pt x="0" y="8"/>
                  <a:pt x="0" y="13"/>
                </a:cubicBezTo>
                <a:cubicBezTo>
                  <a:pt x="0" y="121"/>
                  <a:pt x="0" y="121"/>
                  <a:pt x="0" y="121"/>
                </a:cubicBezTo>
                <a:cubicBezTo>
                  <a:pt x="0" y="128"/>
                  <a:pt x="6" y="134"/>
                  <a:pt x="13" y="134"/>
                </a:cubicBezTo>
                <a:cubicBezTo>
                  <a:pt x="181" y="134"/>
                  <a:pt x="181" y="134"/>
                  <a:pt x="181" y="134"/>
                </a:cubicBezTo>
                <a:cubicBezTo>
                  <a:pt x="188" y="134"/>
                  <a:pt x="194" y="128"/>
                  <a:pt x="194" y="121"/>
                </a:cubicBezTo>
                <a:cubicBezTo>
                  <a:pt x="194" y="13"/>
                  <a:pt x="194" y="13"/>
                  <a:pt x="194" y="13"/>
                </a:cubicBezTo>
                <a:cubicBezTo>
                  <a:pt x="194" y="8"/>
                  <a:pt x="191" y="4"/>
                  <a:pt x="187" y="1"/>
                </a:cubicBezTo>
                <a:moveTo>
                  <a:pt x="134" y="70"/>
                </a:moveTo>
                <a:cubicBezTo>
                  <a:pt x="128" y="75"/>
                  <a:pt x="128" y="75"/>
                  <a:pt x="128" y="75"/>
                </a:cubicBezTo>
                <a:cubicBezTo>
                  <a:pt x="177" y="121"/>
                  <a:pt x="177" y="121"/>
                  <a:pt x="177" y="121"/>
                </a:cubicBezTo>
                <a:cubicBezTo>
                  <a:pt x="18" y="121"/>
                  <a:pt x="18" y="121"/>
                  <a:pt x="18" y="121"/>
                </a:cubicBezTo>
                <a:cubicBezTo>
                  <a:pt x="67" y="75"/>
                  <a:pt x="67" y="75"/>
                  <a:pt x="67" y="75"/>
                </a:cubicBezTo>
                <a:cubicBezTo>
                  <a:pt x="88" y="95"/>
                  <a:pt x="88" y="95"/>
                  <a:pt x="88" y="95"/>
                </a:cubicBezTo>
                <a:cubicBezTo>
                  <a:pt x="90" y="97"/>
                  <a:pt x="94" y="99"/>
                  <a:pt x="97" y="99"/>
                </a:cubicBezTo>
                <a:cubicBezTo>
                  <a:pt x="101" y="99"/>
                  <a:pt x="104" y="97"/>
                  <a:pt x="107" y="95"/>
                </a:cubicBezTo>
                <a:cubicBezTo>
                  <a:pt x="183" y="23"/>
                  <a:pt x="183" y="23"/>
                  <a:pt x="183" y="23"/>
                </a:cubicBezTo>
                <a:cubicBezTo>
                  <a:pt x="183" y="116"/>
                  <a:pt x="183" y="116"/>
                  <a:pt x="183" y="116"/>
                </a:cubicBezTo>
                <a:lnTo>
                  <a:pt x="134" y="70"/>
                </a:lnTo>
                <a:close/>
                <a:moveTo>
                  <a:pt x="19" y="14"/>
                </a:moveTo>
                <a:cubicBezTo>
                  <a:pt x="176" y="14"/>
                  <a:pt x="176" y="14"/>
                  <a:pt x="176" y="14"/>
                </a:cubicBezTo>
                <a:cubicBezTo>
                  <a:pt x="97" y="88"/>
                  <a:pt x="97" y="88"/>
                  <a:pt x="97" y="88"/>
                </a:cubicBezTo>
                <a:lnTo>
                  <a:pt x="19" y="14"/>
                </a:lnTo>
                <a:close/>
                <a:moveTo>
                  <a:pt x="61" y="70"/>
                </a:moveTo>
                <a:cubicBezTo>
                  <a:pt x="12" y="116"/>
                  <a:pt x="12" y="116"/>
                  <a:pt x="12" y="116"/>
                </a:cubicBezTo>
                <a:cubicBezTo>
                  <a:pt x="12" y="23"/>
                  <a:pt x="12" y="23"/>
                  <a:pt x="12" y="23"/>
                </a:cubicBezTo>
                <a:lnTo>
                  <a:pt x="61" y="7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9">
            <a:extLst>
              <a:ext uri="{FF2B5EF4-FFF2-40B4-BE49-F238E27FC236}">
                <a16:creationId xmlns:a16="http://schemas.microsoft.com/office/drawing/2014/main" id="{E1E23391-3259-2A73-A349-EE480179E4C8}"/>
              </a:ext>
            </a:extLst>
          </p:cNvPr>
          <p:cNvSpPr>
            <a:spLocks noEditPoints="1"/>
          </p:cNvSpPr>
          <p:nvPr/>
        </p:nvSpPr>
        <p:spPr bwMode="auto">
          <a:xfrm>
            <a:off x="755202" y="4587639"/>
            <a:ext cx="243898" cy="243380"/>
          </a:xfrm>
          <a:custGeom>
            <a:avLst/>
            <a:gdLst>
              <a:gd name="T0" fmla="*/ 0 w 199"/>
              <a:gd name="T1" fmla="*/ 99 h 198"/>
              <a:gd name="T2" fmla="*/ 199 w 199"/>
              <a:gd name="T3" fmla="*/ 99 h 198"/>
              <a:gd name="T4" fmla="*/ 112 w 199"/>
              <a:gd name="T5" fmla="*/ 185 h 198"/>
              <a:gd name="T6" fmla="*/ 104 w 199"/>
              <a:gd name="T7" fmla="*/ 145 h 198"/>
              <a:gd name="T8" fmla="*/ 112 w 199"/>
              <a:gd name="T9" fmla="*/ 185 h 198"/>
              <a:gd name="T10" fmla="*/ 96 w 199"/>
              <a:gd name="T11" fmla="*/ 145 h 198"/>
              <a:gd name="T12" fmla="*/ 87 w 199"/>
              <a:gd name="T13" fmla="*/ 185 h 198"/>
              <a:gd name="T14" fmla="*/ 87 w 199"/>
              <a:gd name="T15" fmla="*/ 13 h 198"/>
              <a:gd name="T16" fmla="*/ 96 w 199"/>
              <a:gd name="T17" fmla="*/ 53 h 198"/>
              <a:gd name="T18" fmla="*/ 87 w 199"/>
              <a:gd name="T19" fmla="*/ 13 h 198"/>
              <a:gd name="T20" fmla="*/ 104 w 199"/>
              <a:gd name="T21" fmla="*/ 53 h 198"/>
              <a:gd name="T22" fmla="*/ 112 w 199"/>
              <a:gd name="T23" fmla="*/ 13 h 198"/>
              <a:gd name="T24" fmla="*/ 104 w 199"/>
              <a:gd name="T25" fmla="*/ 61 h 198"/>
              <a:gd name="T26" fmla="*/ 149 w 199"/>
              <a:gd name="T27" fmla="*/ 95 h 198"/>
              <a:gd name="T28" fmla="*/ 104 w 199"/>
              <a:gd name="T29" fmla="*/ 61 h 198"/>
              <a:gd name="T30" fmla="*/ 96 w 199"/>
              <a:gd name="T31" fmla="*/ 95 h 198"/>
              <a:gd name="T32" fmla="*/ 57 w 199"/>
              <a:gd name="T33" fmla="*/ 55 h 198"/>
              <a:gd name="T34" fmla="*/ 42 w 199"/>
              <a:gd name="T35" fmla="*/ 95 h 198"/>
              <a:gd name="T36" fmla="*/ 31 w 199"/>
              <a:gd name="T37" fmla="*/ 45 h 198"/>
              <a:gd name="T38" fmla="*/ 42 w 199"/>
              <a:gd name="T39" fmla="*/ 95 h 198"/>
              <a:gd name="T40" fmla="*/ 49 w 199"/>
              <a:gd name="T41" fmla="*/ 145 h 198"/>
              <a:gd name="T42" fmla="*/ 13 w 199"/>
              <a:gd name="T43" fmla="*/ 103 h 198"/>
              <a:gd name="T44" fmla="*/ 50 w 199"/>
              <a:gd name="T45" fmla="*/ 103 h 198"/>
              <a:gd name="T46" fmla="*/ 96 w 199"/>
              <a:gd name="T47" fmla="*/ 137 h 198"/>
              <a:gd name="T48" fmla="*/ 50 w 199"/>
              <a:gd name="T49" fmla="*/ 103 h 198"/>
              <a:gd name="T50" fmla="*/ 104 w 199"/>
              <a:gd name="T51" fmla="*/ 103 h 198"/>
              <a:gd name="T52" fmla="*/ 143 w 199"/>
              <a:gd name="T53" fmla="*/ 142 h 198"/>
              <a:gd name="T54" fmla="*/ 157 w 199"/>
              <a:gd name="T55" fmla="*/ 103 h 198"/>
              <a:gd name="T56" fmla="*/ 168 w 199"/>
              <a:gd name="T57" fmla="*/ 153 h 198"/>
              <a:gd name="T58" fmla="*/ 157 w 199"/>
              <a:gd name="T59" fmla="*/ 103 h 198"/>
              <a:gd name="T60" fmla="*/ 150 w 199"/>
              <a:gd name="T61" fmla="*/ 53 h 198"/>
              <a:gd name="T62" fmla="*/ 187 w 199"/>
              <a:gd name="T63" fmla="*/ 95 h 198"/>
              <a:gd name="T64" fmla="*/ 162 w 199"/>
              <a:gd name="T65" fmla="*/ 39 h 198"/>
              <a:gd name="T66" fmla="*/ 131 w 199"/>
              <a:gd name="T67" fmla="*/ 18 h 198"/>
              <a:gd name="T68" fmla="*/ 68 w 199"/>
              <a:gd name="T69" fmla="*/ 18 h 198"/>
              <a:gd name="T70" fmla="*/ 37 w 199"/>
              <a:gd name="T71" fmla="*/ 39 h 198"/>
              <a:gd name="T72" fmla="*/ 37 w 199"/>
              <a:gd name="T73" fmla="*/ 159 h 198"/>
              <a:gd name="T74" fmla="*/ 68 w 199"/>
              <a:gd name="T75" fmla="*/ 180 h 198"/>
              <a:gd name="T76" fmla="*/ 131 w 199"/>
              <a:gd name="T77" fmla="*/ 180 h 198"/>
              <a:gd name="T78" fmla="*/ 162 w 199"/>
              <a:gd name="T79" fmla="*/ 15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198">
                <a:moveTo>
                  <a:pt x="100" y="0"/>
                </a:moveTo>
                <a:cubicBezTo>
                  <a:pt x="45" y="0"/>
                  <a:pt x="0" y="44"/>
                  <a:pt x="0" y="99"/>
                </a:cubicBezTo>
                <a:cubicBezTo>
                  <a:pt x="0" y="153"/>
                  <a:pt x="45" y="198"/>
                  <a:pt x="100" y="198"/>
                </a:cubicBezTo>
                <a:cubicBezTo>
                  <a:pt x="154" y="198"/>
                  <a:pt x="199" y="153"/>
                  <a:pt x="199" y="99"/>
                </a:cubicBezTo>
                <a:cubicBezTo>
                  <a:pt x="199" y="44"/>
                  <a:pt x="154" y="0"/>
                  <a:pt x="100" y="0"/>
                </a:cubicBezTo>
                <a:moveTo>
                  <a:pt x="112" y="185"/>
                </a:moveTo>
                <a:cubicBezTo>
                  <a:pt x="109" y="185"/>
                  <a:pt x="106" y="186"/>
                  <a:pt x="104" y="186"/>
                </a:cubicBezTo>
                <a:cubicBezTo>
                  <a:pt x="104" y="145"/>
                  <a:pt x="104" y="145"/>
                  <a:pt x="104" y="145"/>
                </a:cubicBezTo>
                <a:cubicBezTo>
                  <a:pt x="116" y="145"/>
                  <a:pt x="129" y="147"/>
                  <a:pt x="140" y="150"/>
                </a:cubicBezTo>
                <a:cubicBezTo>
                  <a:pt x="133" y="167"/>
                  <a:pt x="123" y="180"/>
                  <a:pt x="112" y="185"/>
                </a:cubicBezTo>
                <a:moveTo>
                  <a:pt x="59" y="150"/>
                </a:moveTo>
                <a:cubicBezTo>
                  <a:pt x="71" y="147"/>
                  <a:pt x="83" y="145"/>
                  <a:pt x="96" y="145"/>
                </a:cubicBezTo>
                <a:cubicBezTo>
                  <a:pt x="96" y="186"/>
                  <a:pt x="96" y="186"/>
                  <a:pt x="96" y="186"/>
                </a:cubicBezTo>
                <a:cubicBezTo>
                  <a:pt x="93" y="186"/>
                  <a:pt x="90" y="185"/>
                  <a:pt x="87" y="185"/>
                </a:cubicBezTo>
                <a:cubicBezTo>
                  <a:pt x="76" y="180"/>
                  <a:pt x="66" y="167"/>
                  <a:pt x="59" y="150"/>
                </a:cubicBezTo>
                <a:moveTo>
                  <a:pt x="87" y="13"/>
                </a:moveTo>
                <a:cubicBezTo>
                  <a:pt x="90" y="12"/>
                  <a:pt x="93" y="12"/>
                  <a:pt x="96" y="12"/>
                </a:cubicBezTo>
                <a:cubicBezTo>
                  <a:pt x="96" y="53"/>
                  <a:pt x="96" y="53"/>
                  <a:pt x="96" y="53"/>
                </a:cubicBezTo>
                <a:cubicBezTo>
                  <a:pt x="83" y="53"/>
                  <a:pt x="71" y="51"/>
                  <a:pt x="59" y="48"/>
                </a:cubicBezTo>
                <a:cubicBezTo>
                  <a:pt x="66" y="31"/>
                  <a:pt x="76" y="18"/>
                  <a:pt x="87" y="13"/>
                </a:cubicBezTo>
                <a:moveTo>
                  <a:pt x="140" y="48"/>
                </a:moveTo>
                <a:cubicBezTo>
                  <a:pt x="129" y="51"/>
                  <a:pt x="116" y="53"/>
                  <a:pt x="104" y="53"/>
                </a:cubicBezTo>
                <a:cubicBezTo>
                  <a:pt x="104" y="12"/>
                  <a:pt x="104" y="12"/>
                  <a:pt x="104" y="12"/>
                </a:cubicBezTo>
                <a:cubicBezTo>
                  <a:pt x="106" y="12"/>
                  <a:pt x="109" y="12"/>
                  <a:pt x="112" y="13"/>
                </a:cubicBezTo>
                <a:cubicBezTo>
                  <a:pt x="123" y="18"/>
                  <a:pt x="133" y="31"/>
                  <a:pt x="140" y="48"/>
                </a:cubicBezTo>
                <a:moveTo>
                  <a:pt x="104" y="61"/>
                </a:moveTo>
                <a:cubicBezTo>
                  <a:pt x="117" y="61"/>
                  <a:pt x="130" y="59"/>
                  <a:pt x="143" y="55"/>
                </a:cubicBezTo>
                <a:cubicBezTo>
                  <a:pt x="146" y="67"/>
                  <a:pt x="148" y="81"/>
                  <a:pt x="149" y="95"/>
                </a:cubicBezTo>
                <a:cubicBezTo>
                  <a:pt x="104" y="95"/>
                  <a:pt x="104" y="95"/>
                  <a:pt x="104" y="95"/>
                </a:cubicBezTo>
                <a:lnTo>
                  <a:pt x="104" y="61"/>
                </a:lnTo>
                <a:close/>
                <a:moveTo>
                  <a:pt x="96" y="61"/>
                </a:moveTo>
                <a:cubicBezTo>
                  <a:pt x="96" y="95"/>
                  <a:pt x="96" y="95"/>
                  <a:pt x="96" y="95"/>
                </a:cubicBezTo>
                <a:cubicBezTo>
                  <a:pt x="50" y="95"/>
                  <a:pt x="50" y="95"/>
                  <a:pt x="50" y="95"/>
                </a:cubicBezTo>
                <a:cubicBezTo>
                  <a:pt x="51" y="81"/>
                  <a:pt x="53" y="67"/>
                  <a:pt x="57" y="55"/>
                </a:cubicBezTo>
                <a:cubicBezTo>
                  <a:pt x="69" y="59"/>
                  <a:pt x="82" y="61"/>
                  <a:pt x="96" y="61"/>
                </a:cubicBezTo>
                <a:moveTo>
                  <a:pt x="42" y="95"/>
                </a:moveTo>
                <a:cubicBezTo>
                  <a:pt x="13" y="95"/>
                  <a:pt x="13" y="95"/>
                  <a:pt x="13" y="95"/>
                </a:cubicBezTo>
                <a:cubicBezTo>
                  <a:pt x="13" y="76"/>
                  <a:pt x="20" y="59"/>
                  <a:pt x="31" y="45"/>
                </a:cubicBezTo>
                <a:cubicBezTo>
                  <a:pt x="37" y="48"/>
                  <a:pt x="43" y="51"/>
                  <a:pt x="49" y="53"/>
                </a:cubicBezTo>
                <a:cubicBezTo>
                  <a:pt x="45" y="65"/>
                  <a:pt x="43" y="80"/>
                  <a:pt x="42" y="95"/>
                </a:cubicBezTo>
                <a:moveTo>
                  <a:pt x="42" y="103"/>
                </a:moveTo>
                <a:cubicBezTo>
                  <a:pt x="43" y="118"/>
                  <a:pt x="45" y="132"/>
                  <a:pt x="49" y="145"/>
                </a:cubicBezTo>
                <a:cubicBezTo>
                  <a:pt x="43" y="147"/>
                  <a:pt x="37" y="150"/>
                  <a:pt x="31" y="153"/>
                </a:cubicBezTo>
                <a:cubicBezTo>
                  <a:pt x="20" y="139"/>
                  <a:pt x="13" y="122"/>
                  <a:pt x="13" y="103"/>
                </a:cubicBezTo>
                <a:lnTo>
                  <a:pt x="42" y="103"/>
                </a:lnTo>
                <a:close/>
                <a:moveTo>
                  <a:pt x="50" y="103"/>
                </a:moveTo>
                <a:cubicBezTo>
                  <a:pt x="96" y="103"/>
                  <a:pt x="96" y="103"/>
                  <a:pt x="96" y="103"/>
                </a:cubicBezTo>
                <a:cubicBezTo>
                  <a:pt x="96" y="137"/>
                  <a:pt x="96" y="137"/>
                  <a:pt x="96" y="137"/>
                </a:cubicBezTo>
                <a:cubicBezTo>
                  <a:pt x="82" y="137"/>
                  <a:pt x="69" y="139"/>
                  <a:pt x="57" y="142"/>
                </a:cubicBezTo>
                <a:cubicBezTo>
                  <a:pt x="53" y="131"/>
                  <a:pt x="51" y="117"/>
                  <a:pt x="50" y="103"/>
                </a:cubicBezTo>
                <a:moveTo>
                  <a:pt x="104" y="137"/>
                </a:moveTo>
                <a:cubicBezTo>
                  <a:pt x="104" y="103"/>
                  <a:pt x="104" y="103"/>
                  <a:pt x="104" y="103"/>
                </a:cubicBezTo>
                <a:cubicBezTo>
                  <a:pt x="149" y="103"/>
                  <a:pt x="149" y="103"/>
                  <a:pt x="149" y="103"/>
                </a:cubicBezTo>
                <a:cubicBezTo>
                  <a:pt x="148" y="117"/>
                  <a:pt x="146" y="131"/>
                  <a:pt x="143" y="142"/>
                </a:cubicBezTo>
                <a:cubicBezTo>
                  <a:pt x="130" y="139"/>
                  <a:pt x="117" y="137"/>
                  <a:pt x="104" y="137"/>
                </a:cubicBezTo>
                <a:moveTo>
                  <a:pt x="157" y="103"/>
                </a:moveTo>
                <a:cubicBezTo>
                  <a:pt x="187" y="103"/>
                  <a:pt x="187" y="103"/>
                  <a:pt x="187" y="103"/>
                </a:cubicBezTo>
                <a:cubicBezTo>
                  <a:pt x="186" y="122"/>
                  <a:pt x="179" y="139"/>
                  <a:pt x="168" y="153"/>
                </a:cubicBezTo>
                <a:cubicBezTo>
                  <a:pt x="162" y="150"/>
                  <a:pt x="156" y="147"/>
                  <a:pt x="150" y="145"/>
                </a:cubicBezTo>
                <a:cubicBezTo>
                  <a:pt x="154" y="132"/>
                  <a:pt x="156" y="118"/>
                  <a:pt x="157" y="103"/>
                </a:cubicBezTo>
                <a:moveTo>
                  <a:pt x="157" y="95"/>
                </a:moveTo>
                <a:cubicBezTo>
                  <a:pt x="156" y="80"/>
                  <a:pt x="154" y="65"/>
                  <a:pt x="150" y="53"/>
                </a:cubicBezTo>
                <a:cubicBezTo>
                  <a:pt x="156" y="51"/>
                  <a:pt x="162" y="48"/>
                  <a:pt x="168" y="45"/>
                </a:cubicBezTo>
                <a:cubicBezTo>
                  <a:pt x="179" y="59"/>
                  <a:pt x="186" y="76"/>
                  <a:pt x="187" y="95"/>
                </a:cubicBezTo>
                <a:lnTo>
                  <a:pt x="157" y="95"/>
                </a:lnTo>
                <a:close/>
                <a:moveTo>
                  <a:pt x="162" y="39"/>
                </a:moveTo>
                <a:cubicBezTo>
                  <a:pt x="158" y="41"/>
                  <a:pt x="153" y="43"/>
                  <a:pt x="147" y="45"/>
                </a:cubicBezTo>
                <a:cubicBezTo>
                  <a:pt x="143" y="34"/>
                  <a:pt x="137" y="25"/>
                  <a:pt x="131" y="18"/>
                </a:cubicBezTo>
                <a:cubicBezTo>
                  <a:pt x="143" y="22"/>
                  <a:pt x="154" y="29"/>
                  <a:pt x="162" y="39"/>
                </a:cubicBezTo>
                <a:moveTo>
                  <a:pt x="68" y="18"/>
                </a:moveTo>
                <a:cubicBezTo>
                  <a:pt x="62" y="25"/>
                  <a:pt x="56" y="34"/>
                  <a:pt x="52" y="45"/>
                </a:cubicBezTo>
                <a:cubicBezTo>
                  <a:pt x="46" y="43"/>
                  <a:pt x="41" y="41"/>
                  <a:pt x="37" y="39"/>
                </a:cubicBezTo>
                <a:cubicBezTo>
                  <a:pt x="46" y="29"/>
                  <a:pt x="56" y="22"/>
                  <a:pt x="68" y="18"/>
                </a:cubicBezTo>
                <a:moveTo>
                  <a:pt x="37" y="159"/>
                </a:moveTo>
                <a:cubicBezTo>
                  <a:pt x="41" y="157"/>
                  <a:pt x="46" y="154"/>
                  <a:pt x="52" y="152"/>
                </a:cubicBezTo>
                <a:cubicBezTo>
                  <a:pt x="56" y="163"/>
                  <a:pt x="62" y="173"/>
                  <a:pt x="68" y="180"/>
                </a:cubicBezTo>
                <a:cubicBezTo>
                  <a:pt x="56" y="175"/>
                  <a:pt x="46" y="168"/>
                  <a:pt x="37" y="159"/>
                </a:cubicBezTo>
                <a:moveTo>
                  <a:pt x="131" y="180"/>
                </a:moveTo>
                <a:cubicBezTo>
                  <a:pt x="137" y="173"/>
                  <a:pt x="143" y="163"/>
                  <a:pt x="147" y="152"/>
                </a:cubicBezTo>
                <a:cubicBezTo>
                  <a:pt x="153" y="154"/>
                  <a:pt x="158" y="157"/>
                  <a:pt x="162" y="159"/>
                </a:cubicBezTo>
                <a:cubicBezTo>
                  <a:pt x="154" y="168"/>
                  <a:pt x="143" y="175"/>
                  <a:pt x="131" y="18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Box 38">
            <a:hlinkClick r:id="rId6"/>
            <a:extLst>
              <a:ext uri="{FF2B5EF4-FFF2-40B4-BE49-F238E27FC236}">
                <a16:creationId xmlns:a16="http://schemas.microsoft.com/office/drawing/2014/main" id="{18EB7F98-EB0C-8216-AAD2-D23A8F085542}"/>
              </a:ext>
            </a:extLst>
          </p:cNvPr>
          <p:cNvSpPr txBox="1"/>
          <p:nvPr/>
        </p:nvSpPr>
        <p:spPr>
          <a:xfrm>
            <a:off x="1206988" y="3949231"/>
            <a:ext cx="2175596" cy="369332"/>
          </a:xfrm>
          <a:prstGeom prst="rect">
            <a:avLst/>
          </a:prstGeom>
          <a:noFill/>
        </p:spPr>
        <p:txBody>
          <a:bodyPr wrap="none" lIns="91440" tIns="45720" rIns="91440" bIns="45720" rtlCol="0" anchor="t">
            <a:spAutoFit/>
          </a:bodyPr>
          <a:lstStyle/>
          <a:p>
            <a:r>
              <a:rPr lang="en-US">
                <a:hlinkClick r:id="rId6"/>
              </a:rPr>
              <a:t>info@inpacehub.eu</a:t>
            </a:r>
            <a:endParaRPr lang="en-US"/>
          </a:p>
        </p:txBody>
      </p:sp>
      <p:sp>
        <p:nvSpPr>
          <p:cNvPr id="40" name="TextBox 39">
            <a:extLst>
              <a:ext uri="{FF2B5EF4-FFF2-40B4-BE49-F238E27FC236}">
                <a16:creationId xmlns:a16="http://schemas.microsoft.com/office/drawing/2014/main" id="{4AB20A40-EC5D-F53E-F58C-EBF6B4C178F4}"/>
              </a:ext>
            </a:extLst>
          </p:cNvPr>
          <p:cNvSpPr txBox="1"/>
          <p:nvPr/>
        </p:nvSpPr>
        <p:spPr>
          <a:xfrm>
            <a:off x="1206988" y="4570829"/>
            <a:ext cx="2185278" cy="369332"/>
          </a:xfrm>
          <a:prstGeom prst="rect">
            <a:avLst/>
          </a:prstGeom>
          <a:noFill/>
        </p:spPr>
        <p:txBody>
          <a:bodyPr wrap="none" lIns="91440" tIns="45720" rIns="91440" bIns="45720" rtlCol="0" anchor="t">
            <a:spAutoFit/>
          </a:bodyPr>
          <a:lstStyle/>
          <a:p>
            <a:r>
              <a:rPr lang="en-US">
                <a:hlinkClick r:id="rId8"/>
              </a:rPr>
              <a:t>www.inpacehub.eu</a:t>
            </a:r>
            <a:r>
              <a:rPr lang="en-US"/>
              <a:t> </a:t>
            </a:r>
            <a:endParaRPr lang="en-US">
              <a:cs typeface="Arial"/>
            </a:endParaRPr>
          </a:p>
        </p:txBody>
      </p:sp>
      <p:sp>
        <p:nvSpPr>
          <p:cNvPr id="41" name="Rectangle 40">
            <a:hlinkClick r:id="rId9"/>
            <a:extLst>
              <a:ext uri="{FF2B5EF4-FFF2-40B4-BE49-F238E27FC236}">
                <a16:creationId xmlns:a16="http://schemas.microsoft.com/office/drawing/2014/main" id="{405B879F-89FD-210A-E930-7DDEDB11DA6C}"/>
              </a:ext>
            </a:extLst>
          </p:cNvPr>
          <p:cNvSpPr/>
          <p:nvPr/>
        </p:nvSpPr>
        <p:spPr>
          <a:xfrm>
            <a:off x="3706842" y="3861651"/>
            <a:ext cx="452161" cy="45216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hlinkClick r:id="rId9"/>
            <a:extLst>
              <a:ext uri="{FF2B5EF4-FFF2-40B4-BE49-F238E27FC236}">
                <a16:creationId xmlns:a16="http://schemas.microsoft.com/office/drawing/2014/main" id="{06D53645-E86B-9934-8F1E-27A9739DD8D6}"/>
              </a:ext>
            </a:extLst>
          </p:cNvPr>
          <p:cNvSpPr/>
          <p:nvPr/>
        </p:nvSpPr>
        <p:spPr>
          <a:xfrm>
            <a:off x="3711890" y="4483249"/>
            <a:ext cx="452161" cy="45216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7BED6D85-6999-B1E5-0DA1-1B49F654F5BD}"/>
              </a:ext>
            </a:extLst>
          </p:cNvPr>
          <p:cNvSpPr txBox="1"/>
          <p:nvPr/>
        </p:nvSpPr>
        <p:spPr>
          <a:xfrm>
            <a:off x="4267806" y="3949231"/>
            <a:ext cx="1812227" cy="369332"/>
          </a:xfrm>
          <a:prstGeom prst="rect">
            <a:avLst/>
          </a:prstGeom>
          <a:noFill/>
        </p:spPr>
        <p:txBody>
          <a:bodyPr wrap="none" lIns="91440" tIns="45720" rIns="91440" bIns="45720" rtlCol="0" anchor="t">
            <a:spAutoFit/>
          </a:bodyPr>
          <a:lstStyle/>
          <a:p>
            <a:r>
              <a:rPr lang="en-US">
                <a:hlinkClick r:id="rId9"/>
              </a:rPr>
              <a:t>@INPACE_Hub</a:t>
            </a:r>
            <a:endParaRPr lang="en-US"/>
          </a:p>
        </p:txBody>
      </p:sp>
      <p:sp>
        <p:nvSpPr>
          <p:cNvPr id="44" name="TextBox 43">
            <a:extLst>
              <a:ext uri="{FF2B5EF4-FFF2-40B4-BE49-F238E27FC236}">
                <a16:creationId xmlns:a16="http://schemas.microsoft.com/office/drawing/2014/main" id="{2B5D8B4B-1D52-024E-8B47-E0F5E1064C66}"/>
              </a:ext>
            </a:extLst>
          </p:cNvPr>
          <p:cNvSpPr txBox="1"/>
          <p:nvPr/>
        </p:nvSpPr>
        <p:spPr>
          <a:xfrm>
            <a:off x="4267806" y="4570829"/>
            <a:ext cx="1260794" cy="369332"/>
          </a:xfrm>
          <a:prstGeom prst="rect">
            <a:avLst/>
          </a:prstGeom>
          <a:noFill/>
        </p:spPr>
        <p:txBody>
          <a:bodyPr wrap="none" lIns="91440" tIns="45720" rIns="91440" bIns="45720" rtlCol="0" anchor="t">
            <a:spAutoFit/>
          </a:bodyPr>
          <a:lstStyle/>
          <a:p>
            <a:r>
              <a:rPr lang="en-US">
                <a:hlinkClick r:id="rId9"/>
              </a:rPr>
              <a:t>@INPACE</a:t>
            </a:r>
            <a:endParaRPr lang="en-US"/>
          </a:p>
        </p:txBody>
      </p:sp>
      <p:sp>
        <p:nvSpPr>
          <p:cNvPr id="45" name="Freeform 5">
            <a:extLst>
              <a:ext uri="{FF2B5EF4-FFF2-40B4-BE49-F238E27FC236}">
                <a16:creationId xmlns:a16="http://schemas.microsoft.com/office/drawing/2014/main" id="{22ED9810-CEE0-4B98-C9B1-1FD69FD63157}"/>
              </a:ext>
            </a:extLst>
          </p:cNvPr>
          <p:cNvSpPr>
            <a:spLocks noEditPoints="1"/>
          </p:cNvSpPr>
          <p:nvPr/>
        </p:nvSpPr>
        <p:spPr bwMode="auto">
          <a:xfrm>
            <a:off x="3820690" y="4612525"/>
            <a:ext cx="224463" cy="214156"/>
          </a:xfrm>
          <a:custGeom>
            <a:avLst/>
            <a:gdLst>
              <a:gd name="T0" fmla="*/ 3 w 249"/>
              <a:gd name="T1" fmla="*/ 77 h 237"/>
              <a:gd name="T2" fmla="*/ 59 w 249"/>
              <a:gd name="T3" fmla="*/ 77 h 237"/>
              <a:gd name="T4" fmla="*/ 59 w 249"/>
              <a:gd name="T5" fmla="*/ 237 h 237"/>
              <a:gd name="T6" fmla="*/ 3 w 249"/>
              <a:gd name="T7" fmla="*/ 237 h 237"/>
              <a:gd name="T8" fmla="*/ 3 w 249"/>
              <a:gd name="T9" fmla="*/ 77 h 237"/>
              <a:gd name="T10" fmla="*/ 31 w 249"/>
              <a:gd name="T11" fmla="*/ 0 h 237"/>
              <a:gd name="T12" fmla="*/ 0 w 249"/>
              <a:gd name="T13" fmla="*/ 28 h 237"/>
              <a:gd name="T14" fmla="*/ 31 w 249"/>
              <a:gd name="T15" fmla="*/ 55 h 237"/>
              <a:gd name="T16" fmla="*/ 62 w 249"/>
              <a:gd name="T17" fmla="*/ 28 h 237"/>
              <a:gd name="T18" fmla="*/ 31 w 249"/>
              <a:gd name="T19" fmla="*/ 0 h 237"/>
              <a:gd name="T20" fmla="*/ 187 w 249"/>
              <a:gd name="T21" fmla="*/ 74 h 237"/>
              <a:gd name="T22" fmla="*/ 139 w 249"/>
              <a:gd name="T23" fmla="*/ 98 h 237"/>
              <a:gd name="T24" fmla="*/ 139 w 249"/>
              <a:gd name="T25" fmla="*/ 77 h 237"/>
              <a:gd name="T26" fmla="*/ 87 w 249"/>
              <a:gd name="T27" fmla="*/ 77 h 237"/>
              <a:gd name="T28" fmla="*/ 87 w 249"/>
              <a:gd name="T29" fmla="*/ 237 h 237"/>
              <a:gd name="T30" fmla="*/ 139 w 249"/>
              <a:gd name="T31" fmla="*/ 237 h 237"/>
              <a:gd name="T32" fmla="*/ 139 w 249"/>
              <a:gd name="T33" fmla="*/ 148 h 237"/>
              <a:gd name="T34" fmla="*/ 142 w 249"/>
              <a:gd name="T35" fmla="*/ 135 h 237"/>
              <a:gd name="T36" fmla="*/ 170 w 249"/>
              <a:gd name="T37" fmla="*/ 114 h 237"/>
              <a:gd name="T38" fmla="*/ 198 w 249"/>
              <a:gd name="T39" fmla="*/ 151 h 237"/>
              <a:gd name="T40" fmla="*/ 198 w 249"/>
              <a:gd name="T41" fmla="*/ 237 h 237"/>
              <a:gd name="T42" fmla="*/ 249 w 249"/>
              <a:gd name="T43" fmla="*/ 237 h 237"/>
              <a:gd name="T44" fmla="*/ 249 w 249"/>
              <a:gd name="T45" fmla="*/ 145 h 237"/>
              <a:gd name="T46" fmla="*/ 187 w 249"/>
              <a:gd name="T47" fmla="*/ 7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9" h="237">
                <a:moveTo>
                  <a:pt x="3" y="77"/>
                </a:moveTo>
                <a:cubicBezTo>
                  <a:pt x="59" y="77"/>
                  <a:pt x="59" y="77"/>
                  <a:pt x="59" y="77"/>
                </a:cubicBezTo>
                <a:cubicBezTo>
                  <a:pt x="59" y="237"/>
                  <a:pt x="59" y="237"/>
                  <a:pt x="59" y="237"/>
                </a:cubicBezTo>
                <a:cubicBezTo>
                  <a:pt x="3" y="237"/>
                  <a:pt x="3" y="237"/>
                  <a:pt x="3" y="237"/>
                </a:cubicBezTo>
                <a:cubicBezTo>
                  <a:pt x="3" y="77"/>
                  <a:pt x="3" y="77"/>
                  <a:pt x="3" y="77"/>
                </a:cubicBezTo>
                <a:close/>
                <a:moveTo>
                  <a:pt x="31" y="0"/>
                </a:moveTo>
                <a:cubicBezTo>
                  <a:pt x="13" y="0"/>
                  <a:pt x="0" y="12"/>
                  <a:pt x="0" y="28"/>
                </a:cubicBezTo>
                <a:cubicBezTo>
                  <a:pt x="0" y="43"/>
                  <a:pt x="13" y="55"/>
                  <a:pt x="31" y="55"/>
                </a:cubicBezTo>
                <a:cubicBezTo>
                  <a:pt x="50" y="55"/>
                  <a:pt x="62" y="43"/>
                  <a:pt x="62" y="28"/>
                </a:cubicBezTo>
                <a:cubicBezTo>
                  <a:pt x="62" y="12"/>
                  <a:pt x="50" y="0"/>
                  <a:pt x="31" y="0"/>
                </a:cubicBezTo>
                <a:close/>
                <a:moveTo>
                  <a:pt x="187" y="74"/>
                </a:moveTo>
                <a:cubicBezTo>
                  <a:pt x="161" y="74"/>
                  <a:pt x="148" y="89"/>
                  <a:pt x="139" y="98"/>
                </a:cubicBezTo>
                <a:cubicBezTo>
                  <a:pt x="139" y="98"/>
                  <a:pt x="139" y="98"/>
                  <a:pt x="139" y="77"/>
                </a:cubicBezTo>
                <a:cubicBezTo>
                  <a:pt x="139" y="77"/>
                  <a:pt x="139" y="77"/>
                  <a:pt x="87" y="77"/>
                </a:cubicBezTo>
                <a:cubicBezTo>
                  <a:pt x="87" y="92"/>
                  <a:pt x="87" y="237"/>
                  <a:pt x="87" y="237"/>
                </a:cubicBezTo>
                <a:cubicBezTo>
                  <a:pt x="87" y="237"/>
                  <a:pt x="87" y="237"/>
                  <a:pt x="139" y="237"/>
                </a:cubicBezTo>
                <a:cubicBezTo>
                  <a:pt x="139" y="237"/>
                  <a:pt x="139" y="237"/>
                  <a:pt x="139" y="148"/>
                </a:cubicBezTo>
                <a:cubicBezTo>
                  <a:pt x="139" y="141"/>
                  <a:pt x="139" y="138"/>
                  <a:pt x="142" y="135"/>
                </a:cubicBezTo>
                <a:cubicBezTo>
                  <a:pt x="145" y="123"/>
                  <a:pt x="153" y="114"/>
                  <a:pt x="170" y="114"/>
                </a:cubicBezTo>
                <a:cubicBezTo>
                  <a:pt x="187" y="114"/>
                  <a:pt x="198" y="129"/>
                  <a:pt x="198" y="151"/>
                </a:cubicBezTo>
                <a:cubicBezTo>
                  <a:pt x="198" y="151"/>
                  <a:pt x="198" y="151"/>
                  <a:pt x="198" y="237"/>
                </a:cubicBezTo>
                <a:cubicBezTo>
                  <a:pt x="198" y="237"/>
                  <a:pt x="198" y="237"/>
                  <a:pt x="249" y="237"/>
                </a:cubicBezTo>
                <a:cubicBezTo>
                  <a:pt x="249" y="145"/>
                  <a:pt x="249" y="145"/>
                  <a:pt x="249" y="145"/>
                </a:cubicBezTo>
                <a:cubicBezTo>
                  <a:pt x="249" y="95"/>
                  <a:pt x="221" y="74"/>
                  <a:pt x="187" y="74"/>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Rectangle 45">
            <a:hlinkClick r:id="rId9"/>
            <a:extLst>
              <a:ext uri="{FF2B5EF4-FFF2-40B4-BE49-F238E27FC236}">
                <a16:creationId xmlns:a16="http://schemas.microsoft.com/office/drawing/2014/main" id="{35DEE831-3F97-8009-B1BB-0854B3479629}"/>
              </a:ext>
            </a:extLst>
          </p:cNvPr>
          <p:cNvSpPr/>
          <p:nvPr/>
        </p:nvSpPr>
        <p:spPr>
          <a:xfrm>
            <a:off x="3706842" y="3238275"/>
            <a:ext cx="452161" cy="452161"/>
          </a:xfrm>
          <a:prstGeom prst="rect">
            <a:avLst/>
          </a:prstGeom>
          <a:solidFill>
            <a:srgbClr val="0416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4EA284DA-C039-15C7-D9BA-65E08687E726}"/>
              </a:ext>
            </a:extLst>
          </p:cNvPr>
          <p:cNvSpPr txBox="1"/>
          <p:nvPr/>
        </p:nvSpPr>
        <p:spPr>
          <a:xfrm>
            <a:off x="4267806" y="3325855"/>
            <a:ext cx="1683987" cy="369332"/>
          </a:xfrm>
          <a:prstGeom prst="rect">
            <a:avLst/>
          </a:prstGeom>
          <a:noFill/>
        </p:spPr>
        <p:txBody>
          <a:bodyPr wrap="none" lIns="91440" tIns="45720" rIns="91440" bIns="45720" rtlCol="0" anchor="t">
            <a:spAutoFit/>
          </a:bodyPr>
          <a:lstStyle/>
          <a:p>
            <a:r>
              <a:rPr lang="en-US">
                <a:hlinkClick r:id="rId9"/>
              </a:rPr>
              <a:t>@INPACEHub</a:t>
            </a:r>
            <a:endParaRPr lang="en-US"/>
          </a:p>
        </p:txBody>
      </p:sp>
      <p:pic>
        <p:nvPicPr>
          <p:cNvPr id="48" name="Picture 47">
            <a:extLst>
              <a:ext uri="{FF2B5EF4-FFF2-40B4-BE49-F238E27FC236}">
                <a16:creationId xmlns:a16="http://schemas.microsoft.com/office/drawing/2014/main" id="{57593437-CE46-AF5B-3F1D-AE97693D3013}"/>
              </a:ext>
            </a:extLst>
          </p:cNvPr>
          <p:cNvPicPr>
            <a:picLocks noChangeAspect="1"/>
          </p:cNvPicPr>
          <p:nvPr/>
        </p:nvPicPr>
        <p:blipFill>
          <a:blip r:embed="rId10"/>
          <a:stretch>
            <a:fillRect/>
          </a:stretch>
        </p:blipFill>
        <p:spPr>
          <a:xfrm>
            <a:off x="3823483" y="3338796"/>
            <a:ext cx="243664" cy="261974"/>
          </a:xfrm>
          <a:prstGeom prst="rect">
            <a:avLst/>
          </a:prstGeom>
        </p:spPr>
      </p:pic>
      <p:pic>
        <p:nvPicPr>
          <p:cNvPr id="49" name="Picture 48">
            <a:extLst>
              <a:ext uri="{FF2B5EF4-FFF2-40B4-BE49-F238E27FC236}">
                <a16:creationId xmlns:a16="http://schemas.microsoft.com/office/drawing/2014/main" id="{99111177-F509-EF26-5178-7EF7F77097CA}"/>
              </a:ext>
            </a:extLst>
          </p:cNvPr>
          <p:cNvPicPr>
            <a:picLocks noChangeAspect="1"/>
          </p:cNvPicPr>
          <p:nvPr/>
        </p:nvPicPr>
        <p:blipFill>
          <a:blip r:embed="rId11"/>
          <a:stretch>
            <a:fillRect/>
          </a:stretch>
        </p:blipFill>
        <p:spPr>
          <a:xfrm>
            <a:off x="3813282" y="3958154"/>
            <a:ext cx="258664" cy="258664"/>
          </a:xfrm>
          <a:prstGeom prst="rect">
            <a:avLst/>
          </a:prstGeom>
        </p:spPr>
      </p:pic>
      <p:pic>
        <p:nvPicPr>
          <p:cNvPr id="50" name="Picture 49">
            <a:extLst>
              <a:ext uri="{FF2B5EF4-FFF2-40B4-BE49-F238E27FC236}">
                <a16:creationId xmlns:a16="http://schemas.microsoft.com/office/drawing/2014/main" id="{BF2EB39E-7A15-C0E9-0344-D406FE705EB8}"/>
              </a:ext>
            </a:extLst>
          </p:cNvPr>
          <p:cNvPicPr>
            <a:picLocks noChangeAspect="1"/>
          </p:cNvPicPr>
          <p:nvPr/>
        </p:nvPicPr>
        <p:blipFill>
          <a:blip r:embed="rId10"/>
          <a:stretch>
            <a:fillRect/>
          </a:stretch>
        </p:blipFill>
        <p:spPr>
          <a:xfrm>
            <a:off x="763291" y="3594828"/>
            <a:ext cx="243664" cy="261974"/>
          </a:xfrm>
          <a:prstGeom prst="rect">
            <a:avLst/>
          </a:prstGeom>
        </p:spPr>
      </p:pic>
      <p:sp>
        <p:nvSpPr>
          <p:cNvPr id="51" name="Title 2">
            <a:extLst>
              <a:ext uri="{FF2B5EF4-FFF2-40B4-BE49-F238E27FC236}">
                <a16:creationId xmlns:a16="http://schemas.microsoft.com/office/drawing/2014/main" id="{BD3570A4-1CC0-6813-2413-79FF8C8CB2F3}"/>
              </a:ext>
            </a:extLst>
          </p:cNvPr>
          <p:cNvSpPr txBox="1">
            <a:spLocks/>
          </p:cNvSpPr>
          <p:nvPr/>
        </p:nvSpPr>
        <p:spPr>
          <a:xfrm>
            <a:off x="494446" y="5246978"/>
            <a:ext cx="5601554" cy="882907"/>
          </a:xfrm>
          <a:prstGeom prst="rect">
            <a:avLst/>
          </a:prstGeom>
        </p:spPr>
        <p:txBody>
          <a:bodyPr vert="horz" wrap="square" lIns="91440" tIns="108000" rIns="91440" bIns="108000" rtlCol="0" anchor="ctr">
            <a:spAutoFit/>
          </a:bodyPr>
          <a:lstStyle>
            <a:lvl1pPr algn="l" defTabSz="914400" rtl="0" eaLnBrk="1" latinLnBrk="0" hangingPunct="1">
              <a:lnSpc>
                <a:spcPct val="90000"/>
              </a:lnSpc>
              <a:spcBef>
                <a:spcPct val="0"/>
              </a:spcBef>
              <a:buNone/>
              <a:defRPr sz="4000" b="1" kern="1200">
                <a:solidFill>
                  <a:srgbClr val="041680"/>
                </a:solidFill>
                <a:latin typeface="+mj-lt"/>
                <a:ea typeface="Lato" panose="020F0502020204030203" pitchFamily="34" charset="0"/>
                <a:cs typeface="Lato" panose="020F0502020204030203" pitchFamily="34" charset="0"/>
              </a:defRPr>
            </a:lvl1pPr>
          </a:lstStyle>
          <a:p>
            <a:pPr>
              <a:buNone/>
            </a:pPr>
            <a:r>
              <a:rPr lang="en-GB" sz="2800">
                <a:solidFill>
                  <a:srgbClr val="C00000"/>
                </a:solidFill>
              </a:rPr>
              <a:t>Join the INPACE Hub!</a:t>
            </a:r>
          </a:p>
          <a:p>
            <a:pPr>
              <a:lnSpc>
                <a:spcPct val="100000"/>
              </a:lnSpc>
            </a:pPr>
            <a:r>
              <a:rPr lang="en-GB" sz="1800" b="0">
                <a:hlinkClick r:id="rId12" tooltip="https://egcp.enrich-global.eu/communities/inpace"/>
              </a:rPr>
              <a:t>https://egcp.enrich-global.eu/communities/inpace</a:t>
            </a:r>
            <a:endParaRPr lang="en-GB" sz="1800" b="0"/>
          </a:p>
        </p:txBody>
      </p:sp>
    </p:spTree>
    <p:extLst>
      <p:ext uri="{BB962C8B-B14F-4D97-AF65-F5344CB8AC3E}">
        <p14:creationId xmlns:p14="http://schemas.microsoft.com/office/powerpoint/2010/main" val="3112903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126FF729-47BF-0BEF-9271-C715AC17E52C}"/>
              </a:ext>
            </a:extLst>
          </p:cNvPr>
          <p:cNvPicPr>
            <a:picLocks noGrp="1" noChangeAspect="1"/>
          </p:cNvPicPr>
          <p:nvPr>
            <p:ph type="pic" sz="quarter" idx="10"/>
          </p:nvPr>
        </p:nvPicPr>
        <p:blipFill>
          <a:blip r:embed="rId2"/>
          <a:srcRect l="4216" r="4216"/>
          <a:stretch/>
        </p:blipFill>
        <p:spPr>
          <a:blipFill>
            <a:blip r:embed="rId3"/>
            <a:stretch>
              <a:fillRect/>
            </a:stretch>
          </a:blipFill>
        </p:spPr>
      </p:pic>
      <p:sp>
        <p:nvSpPr>
          <p:cNvPr id="3" name="Slide Number Placeholder 2">
            <a:extLst>
              <a:ext uri="{FF2B5EF4-FFF2-40B4-BE49-F238E27FC236}">
                <a16:creationId xmlns:a16="http://schemas.microsoft.com/office/drawing/2014/main" id="{AAFFFBBA-2D8C-160F-9B4E-66BA4E6CFF1C}"/>
              </a:ext>
            </a:extLst>
          </p:cNvPr>
          <p:cNvSpPr>
            <a:spLocks noGrp="1"/>
          </p:cNvSpPr>
          <p:nvPr>
            <p:ph type="sldNum" sz="quarter" idx="4"/>
          </p:nvPr>
        </p:nvSpPr>
        <p:spPr/>
        <p:txBody>
          <a:bodyPr/>
          <a:lstStyle/>
          <a:p>
            <a:fld id="{8782BFEE-EB8F-DB48-8DE7-FAD35D4F1A54}" type="slidenum">
              <a:rPr lang="en-CH" smtClean="0"/>
              <a:pPr/>
              <a:t>24</a:t>
            </a:fld>
            <a:endParaRPr lang="en-CH"/>
          </a:p>
        </p:txBody>
      </p:sp>
      <p:sp>
        <p:nvSpPr>
          <p:cNvPr id="4" name="Footer Placeholder 3">
            <a:extLst>
              <a:ext uri="{FF2B5EF4-FFF2-40B4-BE49-F238E27FC236}">
                <a16:creationId xmlns:a16="http://schemas.microsoft.com/office/drawing/2014/main" id="{9EEF74DD-0FD3-BCA7-F312-E598AB116A42}"/>
              </a:ext>
            </a:extLst>
          </p:cNvPr>
          <p:cNvSpPr>
            <a:spLocks noGrp="1"/>
          </p:cNvSpPr>
          <p:nvPr>
            <p:ph type="ftr" sz="quarter" idx="3"/>
          </p:nvPr>
        </p:nvSpPr>
        <p:spPr>
          <a:xfrm>
            <a:off x="4038600" y="6356350"/>
            <a:ext cx="4114800" cy="365125"/>
          </a:xfrm>
        </p:spPr>
        <p:txBody>
          <a:bodyPr/>
          <a:lstStyle/>
          <a:p>
            <a:pPr>
              <a:buClr>
                <a:srgbClr val="2B3990"/>
              </a:buClr>
              <a:buSzPts val="1200"/>
              <a:buFont typeface="Lato"/>
              <a:buNone/>
            </a:pPr>
            <a:r>
              <a:rPr lang="en-GB">
                <a:ea typeface="Lato"/>
                <a:cs typeface="Lato"/>
                <a:sym typeface="Lato"/>
              </a:rPr>
              <a:t>©INPACE 2024-2027</a:t>
            </a:r>
            <a:endParaRPr lang="en-GB"/>
          </a:p>
        </p:txBody>
      </p:sp>
      <p:sp>
        <p:nvSpPr>
          <p:cNvPr id="5" name="Rectangle 4">
            <a:extLst>
              <a:ext uri="{FF2B5EF4-FFF2-40B4-BE49-F238E27FC236}">
                <a16:creationId xmlns:a16="http://schemas.microsoft.com/office/drawing/2014/main" id="{04949545-22AF-11D2-1914-9F03FF9D9A29}"/>
              </a:ext>
            </a:extLst>
          </p:cNvPr>
          <p:cNvSpPr/>
          <p:nvPr/>
        </p:nvSpPr>
        <p:spPr>
          <a:xfrm>
            <a:off x="5523601" y="1147151"/>
            <a:ext cx="1144798" cy="1144799"/>
          </a:xfrm>
          <a:prstGeom prst="rect">
            <a:avLst/>
          </a:prstGeom>
          <a:solidFill>
            <a:srgbClr val="0F6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B8CF0A2B-6BA2-CFC3-5922-80CCAFCDEF5E}"/>
              </a:ext>
            </a:extLst>
          </p:cNvPr>
          <p:cNvSpPr/>
          <p:nvPr/>
        </p:nvSpPr>
        <p:spPr>
          <a:xfrm>
            <a:off x="4378803" y="1147151"/>
            <a:ext cx="1144798" cy="1144799"/>
          </a:xfrm>
          <a:prstGeom prst="rect">
            <a:avLst/>
          </a:prstGeom>
          <a:solidFill>
            <a:srgbClr val="0F64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6">
            <a:extLst>
              <a:ext uri="{FF2B5EF4-FFF2-40B4-BE49-F238E27FC236}">
                <a16:creationId xmlns:a16="http://schemas.microsoft.com/office/drawing/2014/main" id="{80A7ACE7-68E0-0DBB-079A-D28EE6415C38}"/>
              </a:ext>
            </a:extLst>
          </p:cNvPr>
          <p:cNvSpPr/>
          <p:nvPr/>
        </p:nvSpPr>
        <p:spPr>
          <a:xfrm>
            <a:off x="7820542" y="1168177"/>
            <a:ext cx="1144798" cy="1144799"/>
          </a:xfrm>
          <a:prstGeom prst="rect">
            <a:avLst/>
          </a:prstGeom>
          <a:solidFill>
            <a:srgbClr val="FFCC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Rectangle 7">
            <a:extLst>
              <a:ext uri="{FF2B5EF4-FFF2-40B4-BE49-F238E27FC236}">
                <a16:creationId xmlns:a16="http://schemas.microsoft.com/office/drawing/2014/main" id="{3469B488-1E48-65CC-A50E-C1AB65EC8EDE}"/>
              </a:ext>
            </a:extLst>
          </p:cNvPr>
          <p:cNvSpPr/>
          <p:nvPr/>
        </p:nvSpPr>
        <p:spPr>
          <a:xfrm>
            <a:off x="10112681" y="4559965"/>
            <a:ext cx="1142253" cy="1144799"/>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ectangle 8">
            <a:extLst>
              <a:ext uri="{FF2B5EF4-FFF2-40B4-BE49-F238E27FC236}">
                <a16:creationId xmlns:a16="http://schemas.microsoft.com/office/drawing/2014/main" id="{97513E03-A3E6-0353-FF5E-E15C1F7100D2}"/>
              </a:ext>
            </a:extLst>
          </p:cNvPr>
          <p:cNvSpPr/>
          <p:nvPr/>
        </p:nvSpPr>
        <p:spPr>
          <a:xfrm>
            <a:off x="4378803" y="4559964"/>
            <a:ext cx="1144798" cy="1144799"/>
          </a:xfrm>
          <a:prstGeom prst="rect">
            <a:avLst/>
          </a:prstGeom>
          <a:solidFill>
            <a:srgbClr val="036A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ectangle 9">
            <a:extLst>
              <a:ext uri="{FF2B5EF4-FFF2-40B4-BE49-F238E27FC236}">
                <a16:creationId xmlns:a16="http://schemas.microsoft.com/office/drawing/2014/main" id="{18E6B88E-0C9B-006C-C066-47E42EBE592D}"/>
              </a:ext>
            </a:extLst>
          </p:cNvPr>
          <p:cNvSpPr/>
          <p:nvPr/>
        </p:nvSpPr>
        <p:spPr>
          <a:xfrm>
            <a:off x="1144798" y="4826833"/>
            <a:ext cx="1144798" cy="1144799"/>
          </a:xfrm>
          <a:prstGeom prst="rect">
            <a:avLst/>
          </a:prstGeom>
          <a:solidFill>
            <a:srgbClr val="FFCC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10">
            <a:extLst>
              <a:ext uri="{FF2B5EF4-FFF2-40B4-BE49-F238E27FC236}">
                <a16:creationId xmlns:a16="http://schemas.microsoft.com/office/drawing/2014/main" id="{7636170C-8C17-457C-842A-EC02FB869216}"/>
              </a:ext>
            </a:extLst>
          </p:cNvPr>
          <p:cNvSpPr/>
          <p:nvPr/>
        </p:nvSpPr>
        <p:spPr>
          <a:xfrm>
            <a:off x="0" y="3682035"/>
            <a:ext cx="1144798" cy="1144799"/>
          </a:xfrm>
          <a:prstGeom prst="rect">
            <a:avLst/>
          </a:prstGeom>
          <a:solidFill>
            <a:srgbClr val="DE29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5B975042-DC06-D18A-AC24-AA909F73DF19}"/>
              </a:ext>
            </a:extLst>
          </p:cNvPr>
          <p:cNvSpPr/>
          <p:nvPr/>
        </p:nvSpPr>
        <p:spPr>
          <a:xfrm>
            <a:off x="10110136" y="3420925"/>
            <a:ext cx="1144798" cy="1144799"/>
          </a:xfrm>
          <a:prstGeom prst="rect">
            <a:avLst/>
          </a:prstGeom>
          <a:solidFill>
            <a:srgbClr val="041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ectangle 12">
            <a:extLst>
              <a:ext uri="{FF2B5EF4-FFF2-40B4-BE49-F238E27FC236}">
                <a16:creationId xmlns:a16="http://schemas.microsoft.com/office/drawing/2014/main" id="{19D4F357-9770-98DF-0ED1-6CA48DD2CD7D}"/>
              </a:ext>
            </a:extLst>
          </p:cNvPr>
          <p:cNvSpPr/>
          <p:nvPr/>
        </p:nvSpPr>
        <p:spPr>
          <a:xfrm>
            <a:off x="2289595" y="2298034"/>
            <a:ext cx="7612808" cy="3283369"/>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TextBox 13">
            <a:extLst>
              <a:ext uri="{FF2B5EF4-FFF2-40B4-BE49-F238E27FC236}">
                <a16:creationId xmlns:a16="http://schemas.microsoft.com/office/drawing/2014/main" id="{3B13A6A7-3BAA-EE4D-DB93-3DBA88DB4D4F}"/>
              </a:ext>
            </a:extLst>
          </p:cNvPr>
          <p:cNvSpPr txBox="1"/>
          <p:nvPr/>
        </p:nvSpPr>
        <p:spPr>
          <a:xfrm>
            <a:off x="4272422" y="2505198"/>
            <a:ext cx="3647153" cy="923330"/>
          </a:xfrm>
          <a:prstGeom prst="rect">
            <a:avLst/>
          </a:prstGeom>
          <a:noFill/>
        </p:spPr>
        <p:txBody>
          <a:bodyPr wrap="none" lIns="91440" tIns="45720" rIns="91440" bIns="45720" rtlCol="0" anchor="t">
            <a:spAutoFit/>
          </a:bodyPr>
          <a:lstStyle/>
          <a:p>
            <a:pPr algn="ctr"/>
            <a:r>
              <a:rPr lang="en-US" sz="5400" b="1">
                <a:solidFill>
                  <a:schemeClr val="bg1"/>
                </a:solidFill>
                <a:latin typeface="+mj-lt"/>
                <a:cs typeface="Helvetica"/>
              </a:rPr>
              <a:t>Thank you</a:t>
            </a:r>
          </a:p>
        </p:txBody>
      </p:sp>
      <p:pic>
        <p:nvPicPr>
          <p:cNvPr id="15" name="Picture 14" descr="A black background with white text&#10;&#10;Description automatically generated">
            <a:extLst>
              <a:ext uri="{FF2B5EF4-FFF2-40B4-BE49-F238E27FC236}">
                <a16:creationId xmlns:a16="http://schemas.microsoft.com/office/drawing/2014/main" id="{F8824B82-8815-12B8-869F-B2A44438D6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9391" y="3830861"/>
            <a:ext cx="2401099" cy="501897"/>
          </a:xfrm>
          <a:prstGeom prst="rect">
            <a:avLst/>
          </a:prstGeom>
        </p:spPr>
      </p:pic>
      <p:pic>
        <p:nvPicPr>
          <p:cNvPr id="16" name="Picture 15" descr="A black background with white text&#10;&#10;Description automatically generated">
            <a:extLst>
              <a:ext uri="{FF2B5EF4-FFF2-40B4-BE49-F238E27FC236}">
                <a16:creationId xmlns:a16="http://schemas.microsoft.com/office/drawing/2014/main" id="{3484AA6E-7181-09EA-F82C-4AD47E2218B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98719" y="3751113"/>
            <a:ext cx="2430354" cy="614999"/>
          </a:xfrm>
          <a:prstGeom prst="rect">
            <a:avLst/>
          </a:prstGeom>
        </p:spPr>
      </p:pic>
      <p:sp>
        <p:nvSpPr>
          <p:cNvPr id="19" name="Rectangle 18">
            <a:extLst>
              <a:ext uri="{FF2B5EF4-FFF2-40B4-BE49-F238E27FC236}">
                <a16:creationId xmlns:a16="http://schemas.microsoft.com/office/drawing/2014/main" id="{52FB54D0-24A1-B871-3D75-9ACB1F258AFC}"/>
              </a:ext>
            </a:extLst>
          </p:cNvPr>
          <p:cNvSpPr/>
          <p:nvPr/>
        </p:nvSpPr>
        <p:spPr>
          <a:xfrm>
            <a:off x="9902403" y="1030192"/>
            <a:ext cx="1144798" cy="1144799"/>
          </a:xfrm>
          <a:prstGeom prst="rect">
            <a:avLst/>
          </a:prstGeom>
          <a:solidFill>
            <a:srgbClr val="036A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0FCD1D65-E4BD-1A02-D842-588EB2822193}"/>
              </a:ext>
            </a:extLst>
          </p:cNvPr>
          <p:cNvSpPr/>
          <p:nvPr/>
        </p:nvSpPr>
        <p:spPr>
          <a:xfrm>
            <a:off x="2323825" y="5989638"/>
            <a:ext cx="1144800" cy="114300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6B9443F-4490-C503-A8CD-1AEA5367376E}"/>
              </a:ext>
            </a:extLst>
          </p:cNvPr>
          <p:cNvSpPr/>
          <p:nvPr/>
        </p:nvSpPr>
        <p:spPr>
          <a:xfrm>
            <a:off x="11054548" y="2197839"/>
            <a:ext cx="1144800" cy="114300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A61AA2D-E742-61A9-E61C-5799640971AB}"/>
              </a:ext>
            </a:extLst>
          </p:cNvPr>
          <p:cNvSpPr txBox="1"/>
          <p:nvPr/>
        </p:nvSpPr>
        <p:spPr>
          <a:xfrm>
            <a:off x="2884831" y="4702629"/>
            <a:ext cx="6460177" cy="523220"/>
          </a:xfrm>
          <a:prstGeom prst="rect">
            <a:avLst/>
          </a:prstGeom>
          <a:noFill/>
        </p:spPr>
        <p:txBody>
          <a:bodyPr wrap="square" rtlCol="0">
            <a:spAutoFit/>
          </a:bodyPr>
          <a:lstStyle/>
          <a:p>
            <a:pPr algn="ctr"/>
            <a:r>
              <a:rPr lang="en-GB" sz="700">
                <a:solidFill>
                  <a:schemeClr val="bg1">
                    <a:lumMod val="95000"/>
                  </a:schemeClr>
                </a:solidFill>
                <a:effectLst/>
                <a:ea typeface="Times New Roman" panose="02020603050405020304" pitchFamily="18" charset="0"/>
                <a:cs typeface="Times New Roman" panose="02020603050405020304" pitchFamily="18" charset="0"/>
              </a:rPr>
              <a:t>The INPACE project has received funding from the European Union’s Horizon Europe Research and Innovation Programme under grant agreement 101135568. Funded by the European Union (INPACE, 101135568). Views and opinions expressed are however those of the author(s) only and do not necessarily reflect those of the European Union. Neither the European Union nor the granting authority can be held responsible for them. This work has received funding from the Swiss State Secretariat for Education, Research and Innovation (SERI).</a:t>
            </a:r>
            <a:endParaRPr lang="en-CH" sz="700">
              <a:solidFill>
                <a:schemeClr val="bg1">
                  <a:lumMod val="95000"/>
                </a:schemeClr>
              </a:solidFill>
            </a:endParaRPr>
          </a:p>
        </p:txBody>
      </p:sp>
      <p:sp>
        <p:nvSpPr>
          <p:cNvPr id="17" name="Rectangle 16">
            <a:extLst>
              <a:ext uri="{FF2B5EF4-FFF2-40B4-BE49-F238E27FC236}">
                <a16:creationId xmlns:a16="http://schemas.microsoft.com/office/drawing/2014/main" id="{31DEF9EB-3C78-D952-7CAE-8541A7798645}"/>
              </a:ext>
            </a:extLst>
          </p:cNvPr>
          <p:cNvSpPr/>
          <p:nvPr/>
        </p:nvSpPr>
        <p:spPr>
          <a:xfrm>
            <a:off x="2289594" y="0"/>
            <a:ext cx="7612809" cy="22919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1" name="Picture 20" descr="A black and white logo&#10;&#10;Description automatically generated">
            <a:extLst>
              <a:ext uri="{FF2B5EF4-FFF2-40B4-BE49-F238E27FC236}">
                <a16:creationId xmlns:a16="http://schemas.microsoft.com/office/drawing/2014/main" id="{943FD7AC-3F2D-B9DC-F29A-EE37E379EFFE}"/>
              </a:ext>
            </a:extLst>
          </p:cNvPr>
          <p:cNvPicPr>
            <a:picLocks noChangeAspect="1"/>
          </p:cNvPicPr>
          <p:nvPr/>
        </p:nvPicPr>
        <p:blipFill>
          <a:blip r:embed="rId6"/>
          <a:stretch>
            <a:fillRect/>
          </a:stretch>
        </p:blipFill>
        <p:spPr>
          <a:xfrm>
            <a:off x="3600073" y="590402"/>
            <a:ext cx="5021063" cy="1261871"/>
          </a:xfrm>
          <a:prstGeom prst="rect">
            <a:avLst/>
          </a:prstGeom>
        </p:spPr>
      </p:pic>
    </p:spTree>
    <p:extLst>
      <p:ext uri="{BB962C8B-B14F-4D97-AF65-F5344CB8AC3E}">
        <p14:creationId xmlns:p14="http://schemas.microsoft.com/office/powerpoint/2010/main" val="373561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32790-F985-9BB5-D46B-B340550EA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4E0BA5-4CCE-AA69-5E7D-D27426B23773}"/>
              </a:ext>
            </a:extLst>
          </p:cNvPr>
          <p:cNvSpPr>
            <a:spLocks noGrp="1"/>
          </p:cNvSpPr>
          <p:nvPr>
            <p:ph type="title"/>
          </p:nvPr>
        </p:nvSpPr>
        <p:spPr>
          <a:xfrm>
            <a:off x="3554895" y="2766218"/>
            <a:ext cx="4926496" cy="1325563"/>
          </a:xfrm>
        </p:spPr>
        <p:txBody>
          <a:bodyPr>
            <a:normAutofit fontScale="90000"/>
          </a:bodyPr>
          <a:lstStyle/>
          <a:p>
            <a:r>
              <a:rPr lang="en-GB" sz="6000"/>
              <a:t>Q&amp;A Session</a:t>
            </a:r>
          </a:p>
        </p:txBody>
      </p:sp>
      <p:sp>
        <p:nvSpPr>
          <p:cNvPr id="4" name="Footer Placeholder 3">
            <a:extLst>
              <a:ext uri="{FF2B5EF4-FFF2-40B4-BE49-F238E27FC236}">
                <a16:creationId xmlns:a16="http://schemas.microsoft.com/office/drawing/2014/main" id="{1966834D-F0AF-FDFA-258F-E21F42DAC174}"/>
              </a:ext>
            </a:extLst>
          </p:cNvPr>
          <p:cNvSpPr>
            <a:spLocks noGrp="1"/>
          </p:cNvSpPr>
          <p:nvPr>
            <p:ph type="ftr" sz="quarter" idx="11"/>
          </p:nvPr>
        </p:nvSpPr>
        <p:spPr/>
        <p:txBody>
          <a:bodyPr/>
          <a:lstStyle/>
          <a:p>
            <a:r>
              <a:rPr lang="en-GB"/>
              <a:t>©INPACE 2024-2027</a:t>
            </a:r>
            <a:endParaRPr lang="en-CH"/>
          </a:p>
        </p:txBody>
      </p:sp>
      <p:sp>
        <p:nvSpPr>
          <p:cNvPr id="5" name="Slide Number Placeholder 4">
            <a:extLst>
              <a:ext uri="{FF2B5EF4-FFF2-40B4-BE49-F238E27FC236}">
                <a16:creationId xmlns:a16="http://schemas.microsoft.com/office/drawing/2014/main" id="{996A1E50-699D-4A11-2B45-908F77396888}"/>
              </a:ext>
            </a:extLst>
          </p:cNvPr>
          <p:cNvSpPr>
            <a:spLocks noGrp="1"/>
          </p:cNvSpPr>
          <p:nvPr>
            <p:ph type="sldNum" sz="quarter" idx="12"/>
          </p:nvPr>
        </p:nvSpPr>
        <p:spPr/>
        <p:txBody>
          <a:bodyPr/>
          <a:lstStyle/>
          <a:p>
            <a:fld id="{8782BFEE-EB8F-DB48-8DE7-FAD35D4F1A54}" type="slidenum">
              <a:rPr lang="en-CH" smtClean="0"/>
              <a:pPr/>
              <a:t>25</a:t>
            </a:fld>
            <a:endParaRPr lang="en-CH"/>
          </a:p>
        </p:txBody>
      </p:sp>
    </p:spTree>
    <p:extLst>
      <p:ext uri="{BB962C8B-B14F-4D97-AF65-F5344CB8AC3E}">
        <p14:creationId xmlns:p14="http://schemas.microsoft.com/office/powerpoint/2010/main" val="4271841248"/>
      </p:ext>
    </p:extLst>
  </p:cSld>
  <p:clrMapOvr>
    <a:masterClrMapping/>
  </p:clrMapOvr>
</p:sld>
</file>

<file path=ppt/theme/theme1.xml><?xml version="1.0" encoding="utf-8"?>
<a:theme xmlns:a="http://schemas.openxmlformats.org/drawingml/2006/main" name="Office Theme">
  <a:themeElements>
    <a:clrScheme name="INPACE">
      <a:dk1>
        <a:srgbClr val="0C0C0C"/>
      </a:dk1>
      <a:lt1>
        <a:srgbClr val="FFFFFF"/>
      </a:lt1>
      <a:dk2>
        <a:srgbClr val="1E448A"/>
      </a:dk2>
      <a:lt2>
        <a:srgbClr val="E8E8E8"/>
      </a:lt2>
      <a:accent1>
        <a:srgbClr val="BC002C"/>
      </a:accent1>
      <a:accent2>
        <a:srgbClr val="E97132"/>
      </a:accent2>
      <a:accent3>
        <a:srgbClr val="FDCB0B"/>
      </a:accent3>
      <a:accent4>
        <a:srgbClr val="046938"/>
      </a:accent4>
      <a:accent5>
        <a:srgbClr val="EE2436"/>
      </a:accent5>
      <a:accent6>
        <a:srgbClr val="0047A0"/>
      </a:accent6>
      <a:hlink>
        <a:srgbClr val="1E448A"/>
      </a:hlink>
      <a:folHlink>
        <a:srgbClr val="1E16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smtClean="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9C7171898B014098F12CF1F31E62E2" ma:contentTypeVersion="16" ma:contentTypeDescription="Crée un document." ma:contentTypeScope="" ma:versionID="cead454f2677a7ad76edfb83fb1047c2">
  <xsd:schema xmlns:xsd="http://www.w3.org/2001/XMLSchema" xmlns:xs="http://www.w3.org/2001/XMLSchema" xmlns:p="http://schemas.microsoft.com/office/2006/metadata/properties" xmlns:ns2="188d7870-dce9-4743-bd88-a27addc51236" xmlns:ns3="d0d17cc7-1b76-4a56-b656-21144d3ce2fd" targetNamespace="http://schemas.microsoft.com/office/2006/metadata/properties" ma:root="true" ma:fieldsID="7700ca2961fb48cb93b24e11656ecaf8" ns2:_="" ns3:_="">
    <xsd:import namespace="188d7870-dce9-4743-bd88-a27addc51236"/>
    <xsd:import namespace="d0d17cc7-1b76-4a56-b656-21144d3ce2f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d7870-dce9-4743-bd88-a27addc512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92db3c3c-f44e-4c86-a981-fa94d386000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d17cc7-1b76-4a56-b656-21144d3ce2fd"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a340bc81-aaca-4a54-a435-f383954944ba}" ma:internalName="TaxCatchAll" ma:showField="CatchAllData" ma:web="d0d17cc7-1b76-4a56-b656-21144d3ce2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0d17cc7-1b76-4a56-b656-21144d3ce2fd" xsi:nil="true"/>
    <lcf76f155ced4ddcb4097134ff3c332f xmlns="188d7870-dce9-4743-bd88-a27addc5123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D4C8EF-2D20-4FED-A76E-A725B8D9F5E1}">
  <ds:schemaRefs>
    <ds:schemaRef ds:uri="188d7870-dce9-4743-bd88-a27addc51236"/>
    <ds:schemaRef ds:uri="d0d17cc7-1b76-4a56-b656-21144d3ce2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6231D1F-E07F-424D-93CA-5A2246822743}">
  <ds:schemaRefs>
    <ds:schemaRef ds:uri="188d7870-dce9-4743-bd88-a27addc51236"/>
    <ds:schemaRef ds:uri="d0d17cc7-1b76-4a56-b656-21144d3ce2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A271574-1929-45D9-BA8F-8D0859C62D1B}">
  <ds:schemaRefs>
    <ds:schemaRef ds:uri="http://schemas.microsoft.com/sharepoint/v3/contenttype/forms"/>
  </ds:schemaRefs>
</ds:datastoreItem>
</file>

<file path=docMetadata/LabelInfo.xml><?xml version="1.0" encoding="utf-8"?>
<clbl:labelList xmlns:clbl="http://schemas.microsoft.com/office/2020/mipLabelMetadata">
  <clbl:label id="{bbea236a-0692-4884-be21-65ebf2bde8fb}" enabled="0" method="" siteId="{bbea236a-0692-4884-be21-65ebf2bde8fb}" removed="1"/>
</clbl:labelList>
</file>

<file path=docProps/app.xml><?xml version="1.0" encoding="utf-8"?>
<Properties xmlns="http://schemas.openxmlformats.org/officeDocument/2006/extended-properties" xmlns:vt="http://schemas.openxmlformats.org/officeDocument/2006/docPropsVTypes">
  <TotalTime>0</TotalTime>
  <Words>2755</Words>
  <Application>Microsoft Office PowerPoint</Application>
  <PresentationFormat>Widescreen</PresentationFormat>
  <Paragraphs>341</Paragraphs>
  <Slides>25</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Arial,Sans-Serif</vt:lpstr>
      <vt:lpstr>Wingdings</vt:lpstr>
      <vt:lpstr>Lato</vt:lpstr>
      <vt:lpstr>Arial</vt:lpstr>
      <vt:lpstr>Helvetica</vt:lpstr>
      <vt:lpstr>Courier New</vt:lpstr>
      <vt:lpstr>Aptos</vt:lpstr>
      <vt:lpstr>Calibri</vt:lpstr>
      <vt:lpstr>Courier New,monospace</vt:lpstr>
      <vt:lpstr>Times New Roman</vt:lpstr>
      <vt:lpstr>Office Theme</vt:lpstr>
      <vt:lpstr>Ask Us Anything Session</vt:lpstr>
      <vt:lpstr>Agenda</vt:lpstr>
      <vt:lpstr>Context</vt:lpstr>
      <vt:lpstr>INPACE: key figures</vt:lpstr>
      <vt:lpstr>Mission</vt:lpstr>
      <vt:lpstr>Join the INPACE Hub:  Your gateway to Europe-Indo-Pacific digital collaboration</vt:lpstr>
      <vt:lpstr>Hub Services and Value</vt:lpstr>
      <vt:lpstr>Thematic Working Groups &amp; Clusters</vt:lpstr>
      <vt:lpstr>Peer advisory network: a trusted network of senior European and Indo-Pacific peers, launch in the INPACE project, continue post-project under ENRICH GLOBAL association (INPACE partner)</vt:lpstr>
      <vt:lpstr>Discussion session in Seoul, South Korea</vt:lpstr>
      <vt:lpstr>The advisory network marketplace (post project)</vt:lpstr>
      <vt:lpstr>How: trust made visible, time protected</vt:lpstr>
      <vt:lpstr>Virtual fairs</vt:lpstr>
      <vt:lpstr>1st Virtual Fair Successfully Delivered!</vt:lpstr>
      <vt:lpstr>2nd Virtual Fair Highlights</vt:lpstr>
      <vt:lpstr>Share our passion for digital technology and international collaboration?</vt:lpstr>
      <vt:lpstr>PowerPoint Presentation</vt:lpstr>
      <vt:lpstr>Where do you fit into the EU–Indo-Pacific Digital Partnerships?</vt:lpstr>
      <vt:lpstr>India-EU Digital Cooperation Conference</vt:lpstr>
      <vt:lpstr>Final Event: Future of Digital Partnerships with the Indo-Pacific</vt:lpstr>
      <vt:lpstr>PowerPoint Presentation</vt:lpstr>
      <vt:lpstr>Getting involved in pilot projects</vt:lpstr>
      <vt:lpstr>Keep in touch  with us!</vt:lpstr>
      <vt:lpstr>PowerPoint Presentation</vt:lpstr>
      <vt:lpstr>Q&amp;A Session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INPACE PPT TEMPLATE</dc:title>
  <dc:subject/>
  <dc:creator>Paula Ando</dc:creator>
  <cp:keywords/>
  <dc:description/>
  <cp:lastModifiedBy>Anita Gojanovic</cp:lastModifiedBy>
  <cp:revision>3</cp:revision>
  <dcterms:created xsi:type="dcterms:W3CDTF">2024-04-24T11:50:24Z</dcterms:created>
  <dcterms:modified xsi:type="dcterms:W3CDTF">2026-09-25T09:34:46Z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0x010100D59C7171898B014098F12CF1F31E62E2</vt:lpwstr>
  </property>
  <property fmtid="{D5CDD505-2E9C-101B-9397-08002B2CF9AE}" pid="3" name="MediaServiceImageTags">
    <vt:lpwstr/>
  </property>
</Properties>
</file>